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6"/>
  </p:notesMasterIdLst>
  <p:handoutMasterIdLst>
    <p:handoutMasterId r:id="rId27"/>
  </p:handoutMasterIdLst>
  <p:sldIdLst>
    <p:sldId id="262" r:id="rId2"/>
    <p:sldId id="282" r:id="rId3"/>
    <p:sldId id="357" r:id="rId4"/>
    <p:sldId id="279" r:id="rId5"/>
    <p:sldId id="292" r:id="rId6"/>
    <p:sldId id="291" r:id="rId7"/>
    <p:sldId id="358" r:id="rId8"/>
    <p:sldId id="369" r:id="rId9"/>
    <p:sldId id="370" r:id="rId10"/>
    <p:sldId id="311" r:id="rId11"/>
    <p:sldId id="300" r:id="rId12"/>
    <p:sldId id="301" r:id="rId13"/>
    <p:sldId id="350" r:id="rId14"/>
    <p:sldId id="351" r:id="rId15"/>
    <p:sldId id="355" r:id="rId16"/>
    <p:sldId id="356" r:id="rId17"/>
    <p:sldId id="354" r:id="rId18"/>
    <p:sldId id="270" r:id="rId19"/>
    <p:sldId id="272" r:id="rId20"/>
    <p:sldId id="352" r:id="rId21"/>
    <p:sldId id="361" r:id="rId22"/>
    <p:sldId id="359" r:id="rId23"/>
    <p:sldId id="360" r:id="rId24"/>
    <p:sldId id="371" r:id="rId25"/>
  </p:sldIdLst>
  <p:sldSz cx="8961438" cy="6721475"/>
  <p:notesSz cx="6743700" cy="9906000"/>
  <p:custDataLst>
    <p:tags r:id="rId28"/>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7">
          <p15:clr>
            <a:srgbClr val="A4A3A4"/>
          </p15:clr>
        </p15:guide>
        <p15:guide id="2" pos="2822">
          <p15:clr>
            <a:srgbClr val="A4A3A4"/>
          </p15:clr>
        </p15:guide>
      </p15:sldGuideLst>
    </p:ext>
    <p:ext uri="{2D200454-40CA-4A62-9FC3-DE9A4176ACB9}">
      <p15:notesGuideLst xmlns:p15="http://schemas.microsoft.com/office/powerpoint/2012/main">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8"/>
    <a:srgbClr val="FF6600"/>
    <a:srgbClr val="000000"/>
    <a:srgbClr val="0065CC"/>
    <a:srgbClr val="91AFFF"/>
    <a:srgbClr val="808080"/>
    <a:srgbClr val="00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80" autoAdjust="0"/>
    <p:restoredTop sz="94600"/>
  </p:normalViewPr>
  <p:slideViewPr>
    <p:cSldViewPr snapToGrid="0" snapToObjects="1">
      <p:cViewPr varScale="1">
        <p:scale>
          <a:sx n="108" d="100"/>
          <a:sy n="108" d="100"/>
        </p:scale>
        <p:origin x="1386" y="102"/>
      </p:cViewPr>
      <p:guideLst>
        <p:guide orient="horz" pos="2117"/>
        <p:guide pos="2822"/>
      </p:guideLst>
    </p:cSldViewPr>
  </p:slideViewPr>
  <p:notesTextViewPr>
    <p:cViewPr>
      <p:scale>
        <a:sx n="3" d="2"/>
        <a:sy n="3" d="2"/>
      </p:scale>
      <p:origin x="0" y="0"/>
    </p:cViewPr>
  </p:notesTextViewPr>
  <p:sorterViewPr>
    <p:cViewPr varScale="1">
      <p:scale>
        <a:sx n="1" d="1"/>
        <a:sy n="1" d="1"/>
      </p:scale>
      <p:origin x="0" y="-249"/>
    </p:cViewPr>
  </p:sorterViewPr>
  <p:notesViewPr>
    <p:cSldViewPr snapToGrid="0" snapToObjects="1">
      <p:cViewPr varScale="1">
        <p:scale>
          <a:sx n="57" d="100"/>
          <a:sy n="57" d="100"/>
        </p:scale>
        <p:origin x="-1362" y="-78"/>
      </p:cViewPr>
      <p:guideLst>
        <p:guide orient="horz" pos="3120"/>
        <p:guide pos="2124"/>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054FC-B9ED-432E-907F-794098A60160}" type="doc">
      <dgm:prSet loTypeId="urn:microsoft.com/office/officeart/2005/8/layout/hChevron3" loCatId="process" qsTypeId="urn:microsoft.com/office/officeart/2005/8/quickstyle/simple1" qsCatId="simple" csTypeId="urn:microsoft.com/office/officeart/2005/8/colors/accent0_3" csCatId="mainScheme" phldr="1"/>
      <dgm:spPr/>
    </dgm:pt>
    <dgm:pt modelId="{9E3D8EFA-9594-468F-9B44-442912B2B99A}">
      <dgm:prSet phldrT="[Text]"/>
      <dgm:spPr/>
      <dgm:t>
        <a:bodyPr/>
        <a:lstStyle/>
        <a:p>
          <a:r>
            <a:rPr lang="en-US" dirty="0"/>
            <a:t>Break Dirty Text into smaller chunks to fit under </a:t>
          </a:r>
          <a:r>
            <a:rPr lang="en-US" i="1" dirty="0"/>
            <a:t>token limit</a:t>
          </a:r>
        </a:p>
      </dgm:t>
    </dgm:pt>
    <dgm:pt modelId="{7DDDB9E2-414C-43A1-87C8-B95271B08068}" type="parTrans" cxnId="{48B9C620-9E32-4B04-89A7-88BDFB17E323}">
      <dgm:prSet/>
      <dgm:spPr/>
      <dgm:t>
        <a:bodyPr/>
        <a:lstStyle/>
        <a:p>
          <a:endParaRPr lang="en-US"/>
        </a:p>
      </dgm:t>
    </dgm:pt>
    <dgm:pt modelId="{57411603-B286-4FAB-9705-66B735106EB6}" type="sibTrans" cxnId="{48B9C620-9E32-4B04-89A7-88BDFB17E323}">
      <dgm:prSet/>
      <dgm:spPr/>
      <dgm:t>
        <a:bodyPr/>
        <a:lstStyle/>
        <a:p>
          <a:endParaRPr lang="en-US"/>
        </a:p>
      </dgm:t>
    </dgm:pt>
    <dgm:pt modelId="{51D04109-98D4-45F5-ABFD-BA8E7DD544B4}">
      <dgm:prSet phldrT="[Text]"/>
      <dgm:spPr/>
      <dgm:t>
        <a:bodyPr/>
        <a:lstStyle/>
        <a:p>
          <a:r>
            <a:rPr lang="en-US" dirty="0"/>
            <a:t>Send to LLM with zero temperature</a:t>
          </a:r>
        </a:p>
      </dgm:t>
    </dgm:pt>
    <dgm:pt modelId="{AF154AEE-4144-4995-9686-D460113C7CAA}" type="parTrans" cxnId="{6B0E55E1-BB2E-432A-BE77-D11F7B30B35C}">
      <dgm:prSet/>
      <dgm:spPr/>
      <dgm:t>
        <a:bodyPr/>
        <a:lstStyle/>
        <a:p>
          <a:endParaRPr lang="en-US"/>
        </a:p>
      </dgm:t>
    </dgm:pt>
    <dgm:pt modelId="{7ABD6FF4-118C-4734-8301-150A20C997C9}" type="sibTrans" cxnId="{6B0E55E1-BB2E-432A-BE77-D11F7B30B35C}">
      <dgm:prSet/>
      <dgm:spPr/>
      <dgm:t>
        <a:bodyPr/>
        <a:lstStyle/>
        <a:p>
          <a:endParaRPr lang="en-US"/>
        </a:p>
      </dgm:t>
    </dgm:pt>
    <dgm:pt modelId="{28EA928F-AA24-4AB0-B7DF-419452E78D0C}">
      <dgm:prSet phldrT="[Text]"/>
      <dgm:spPr/>
      <dgm:t>
        <a:bodyPr/>
        <a:lstStyle/>
        <a:p>
          <a:r>
            <a:rPr lang="en-US" dirty="0"/>
            <a:t>Receive Cleaned Text</a:t>
          </a:r>
        </a:p>
      </dgm:t>
    </dgm:pt>
    <dgm:pt modelId="{1D441A60-EAEB-49C5-B7C6-7637F01A622D}" type="parTrans" cxnId="{10F40D2D-29EB-4F27-816C-0A120EFFEE0E}">
      <dgm:prSet/>
      <dgm:spPr/>
      <dgm:t>
        <a:bodyPr/>
        <a:lstStyle/>
        <a:p>
          <a:endParaRPr lang="en-US"/>
        </a:p>
      </dgm:t>
    </dgm:pt>
    <dgm:pt modelId="{2B5D99A3-CA59-4B4D-A236-BDEA47D04AEF}" type="sibTrans" cxnId="{10F40D2D-29EB-4F27-816C-0A120EFFEE0E}">
      <dgm:prSet/>
      <dgm:spPr/>
      <dgm:t>
        <a:bodyPr/>
        <a:lstStyle/>
        <a:p>
          <a:endParaRPr lang="en-US"/>
        </a:p>
      </dgm:t>
    </dgm:pt>
    <dgm:pt modelId="{6FCC9090-94FC-4919-B5E7-51025D81DF3D}">
      <dgm:prSet phldrT="[Text]"/>
      <dgm:spPr/>
      <dgm:t>
        <a:bodyPr/>
        <a:lstStyle/>
        <a:p>
          <a:r>
            <a:rPr lang="en-US" dirty="0"/>
            <a:t>Reassemble Cleaned Text</a:t>
          </a:r>
        </a:p>
      </dgm:t>
    </dgm:pt>
    <dgm:pt modelId="{98CF59BE-2E5A-4644-86D3-1771BD6B9DDD}" type="parTrans" cxnId="{D2C79B6A-AE78-4C8C-ADD4-2E6A6B3EBCAB}">
      <dgm:prSet/>
      <dgm:spPr/>
      <dgm:t>
        <a:bodyPr/>
        <a:lstStyle/>
        <a:p>
          <a:endParaRPr lang="en-US"/>
        </a:p>
      </dgm:t>
    </dgm:pt>
    <dgm:pt modelId="{E865FB11-AD07-4030-9EA6-F260A1C852CC}" type="sibTrans" cxnId="{D2C79B6A-AE78-4C8C-ADD4-2E6A6B3EBCAB}">
      <dgm:prSet/>
      <dgm:spPr/>
      <dgm:t>
        <a:bodyPr/>
        <a:lstStyle/>
        <a:p>
          <a:endParaRPr lang="en-US"/>
        </a:p>
      </dgm:t>
    </dgm:pt>
    <dgm:pt modelId="{1851D07E-5944-4DEA-BAFB-91AFD2FCDF0C}" type="pres">
      <dgm:prSet presAssocID="{F4E054FC-B9ED-432E-907F-794098A60160}" presName="Name0" presStyleCnt="0">
        <dgm:presLayoutVars>
          <dgm:dir/>
          <dgm:resizeHandles val="exact"/>
        </dgm:presLayoutVars>
      </dgm:prSet>
      <dgm:spPr/>
    </dgm:pt>
    <dgm:pt modelId="{919CC89B-3E3E-40E6-BDE3-8D21DFF0786D}" type="pres">
      <dgm:prSet presAssocID="{9E3D8EFA-9594-468F-9B44-442912B2B99A}" presName="parTxOnly" presStyleLbl="node1" presStyleIdx="0" presStyleCnt="4">
        <dgm:presLayoutVars>
          <dgm:bulletEnabled val="1"/>
        </dgm:presLayoutVars>
      </dgm:prSet>
      <dgm:spPr/>
    </dgm:pt>
    <dgm:pt modelId="{431C3A29-C0AF-4B4F-B3F1-BB5597089438}" type="pres">
      <dgm:prSet presAssocID="{57411603-B286-4FAB-9705-66B735106EB6}" presName="parSpace" presStyleCnt="0"/>
      <dgm:spPr/>
    </dgm:pt>
    <dgm:pt modelId="{849DE70E-F5E4-4CAC-B978-9077FCC037DE}" type="pres">
      <dgm:prSet presAssocID="{51D04109-98D4-45F5-ABFD-BA8E7DD544B4}" presName="parTxOnly" presStyleLbl="node1" presStyleIdx="1" presStyleCnt="4">
        <dgm:presLayoutVars>
          <dgm:bulletEnabled val="1"/>
        </dgm:presLayoutVars>
      </dgm:prSet>
      <dgm:spPr/>
    </dgm:pt>
    <dgm:pt modelId="{5BBC8661-2574-4CCB-A446-1E8F9DCE9B65}" type="pres">
      <dgm:prSet presAssocID="{7ABD6FF4-118C-4734-8301-150A20C997C9}" presName="parSpace" presStyleCnt="0"/>
      <dgm:spPr/>
    </dgm:pt>
    <dgm:pt modelId="{FEDB712E-C464-40A9-9490-5405AD4C8CD8}" type="pres">
      <dgm:prSet presAssocID="{28EA928F-AA24-4AB0-B7DF-419452E78D0C}" presName="parTxOnly" presStyleLbl="node1" presStyleIdx="2" presStyleCnt="4">
        <dgm:presLayoutVars>
          <dgm:bulletEnabled val="1"/>
        </dgm:presLayoutVars>
      </dgm:prSet>
      <dgm:spPr/>
    </dgm:pt>
    <dgm:pt modelId="{5DC4C59B-1C22-430D-B1B8-06A51C26097A}" type="pres">
      <dgm:prSet presAssocID="{2B5D99A3-CA59-4B4D-A236-BDEA47D04AEF}" presName="parSpace" presStyleCnt="0"/>
      <dgm:spPr/>
    </dgm:pt>
    <dgm:pt modelId="{C21C8AB0-1834-4B33-B45D-3AD1AFF225FA}" type="pres">
      <dgm:prSet presAssocID="{6FCC9090-94FC-4919-B5E7-51025D81DF3D}" presName="parTxOnly" presStyleLbl="node1" presStyleIdx="3" presStyleCnt="4">
        <dgm:presLayoutVars>
          <dgm:bulletEnabled val="1"/>
        </dgm:presLayoutVars>
      </dgm:prSet>
      <dgm:spPr/>
    </dgm:pt>
  </dgm:ptLst>
  <dgm:cxnLst>
    <dgm:cxn modelId="{48B9C620-9E32-4B04-89A7-88BDFB17E323}" srcId="{F4E054FC-B9ED-432E-907F-794098A60160}" destId="{9E3D8EFA-9594-468F-9B44-442912B2B99A}" srcOrd="0" destOrd="0" parTransId="{7DDDB9E2-414C-43A1-87C8-B95271B08068}" sibTransId="{57411603-B286-4FAB-9705-66B735106EB6}"/>
    <dgm:cxn modelId="{10F40D2D-29EB-4F27-816C-0A120EFFEE0E}" srcId="{F4E054FC-B9ED-432E-907F-794098A60160}" destId="{28EA928F-AA24-4AB0-B7DF-419452E78D0C}" srcOrd="2" destOrd="0" parTransId="{1D441A60-EAEB-49C5-B7C6-7637F01A622D}" sibTransId="{2B5D99A3-CA59-4B4D-A236-BDEA47D04AEF}"/>
    <dgm:cxn modelId="{FC60BC46-059F-47B8-A568-16BDA320C662}" type="presOf" srcId="{F4E054FC-B9ED-432E-907F-794098A60160}" destId="{1851D07E-5944-4DEA-BAFB-91AFD2FCDF0C}" srcOrd="0" destOrd="0" presId="urn:microsoft.com/office/officeart/2005/8/layout/hChevron3"/>
    <dgm:cxn modelId="{D2C79B6A-AE78-4C8C-ADD4-2E6A6B3EBCAB}" srcId="{F4E054FC-B9ED-432E-907F-794098A60160}" destId="{6FCC9090-94FC-4919-B5E7-51025D81DF3D}" srcOrd="3" destOrd="0" parTransId="{98CF59BE-2E5A-4644-86D3-1771BD6B9DDD}" sibTransId="{E865FB11-AD07-4030-9EA6-F260A1C852CC}"/>
    <dgm:cxn modelId="{1F9A3F6D-5E81-4122-B896-B5590BBF17EC}" type="presOf" srcId="{51D04109-98D4-45F5-ABFD-BA8E7DD544B4}" destId="{849DE70E-F5E4-4CAC-B978-9077FCC037DE}" srcOrd="0" destOrd="0" presId="urn:microsoft.com/office/officeart/2005/8/layout/hChevron3"/>
    <dgm:cxn modelId="{3F912A86-9A70-48A3-9C73-5D554AD987EF}" type="presOf" srcId="{28EA928F-AA24-4AB0-B7DF-419452E78D0C}" destId="{FEDB712E-C464-40A9-9490-5405AD4C8CD8}" srcOrd="0" destOrd="0" presId="urn:microsoft.com/office/officeart/2005/8/layout/hChevron3"/>
    <dgm:cxn modelId="{0EAAFB92-4B9A-4D80-B6FA-D8BF82E8FFB8}" type="presOf" srcId="{6FCC9090-94FC-4919-B5E7-51025D81DF3D}" destId="{C21C8AB0-1834-4B33-B45D-3AD1AFF225FA}" srcOrd="0" destOrd="0" presId="urn:microsoft.com/office/officeart/2005/8/layout/hChevron3"/>
    <dgm:cxn modelId="{673D0ECF-A4BC-44FD-AA2D-AD083479F6F9}" type="presOf" srcId="{9E3D8EFA-9594-468F-9B44-442912B2B99A}" destId="{919CC89B-3E3E-40E6-BDE3-8D21DFF0786D}" srcOrd="0" destOrd="0" presId="urn:microsoft.com/office/officeart/2005/8/layout/hChevron3"/>
    <dgm:cxn modelId="{6B0E55E1-BB2E-432A-BE77-D11F7B30B35C}" srcId="{F4E054FC-B9ED-432E-907F-794098A60160}" destId="{51D04109-98D4-45F5-ABFD-BA8E7DD544B4}" srcOrd="1" destOrd="0" parTransId="{AF154AEE-4144-4995-9686-D460113C7CAA}" sibTransId="{7ABD6FF4-118C-4734-8301-150A20C997C9}"/>
    <dgm:cxn modelId="{23F20664-3B57-4C4E-A16A-7D521F8181E1}" type="presParOf" srcId="{1851D07E-5944-4DEA-BAFB-91AFD2FCDF0C}" destId="{919CC89B-3E3E-40E6-BDE3-8D21DFF0786D}" srcOrd="0" destOrd="0" presId="urn:microsoft.com/office/officeart/2005/8/layout/hChevron3"/>
    <dgm:cxn modelId="{61103371-B324-4560-9D07-A8776305A4A0}" type="presParOf" srcId="{1851D07E-5944-4DEA-BAFB-91AFD2FCDF0C}" destId="{431C3A29-C0AF-4B4F-B3F1-BB5597089438}" srcOrd="1" destOrd="0" presId="urn:microsoft.com/office/officeart/2005/8/layout/hChevron3"/>
    <dgm:cxn modelId="{C8558AB1-71D6-4E10-B49A-F752DABEAD6E}" type="presParOf" srcId="{1851D07E-5944-4DEA-BAFB-91AFD2FCDF0C}" destId="{849DE70E-F5E4-4CAC-B978-9077FCC037DE}" srcOrd="2" destOrd="0" presId="urn:microsoft.com/office/officeart/2005/8/layout/hChevron3"/>
    <dgm:cxn modelId="{8EC0440D-EFFF-4DFA-B850-659A157D79D3}" type="presParOf" srcId="{1851D07E-5944-4DEA-BAFB-91AFD2FCDF0C}" destId="{5BBC8661-2574-4CCB-A446-1E8F9DCE9B65}" srcOrd="3" destOrd="0" presId="urn:microsoft.com/office/officeart/2005/8/layout/hChevron3"/>
    <dgm:cxn modelId="{4D848FEF-7E5C-4CF1-849E-30FB18451ACA}" type="presParOf" srcId="{1851D07E-5944-4DEA-BAFB-91AFD2FCDF0C}" destId="{FEDB712E-C464-40A9-9490-5405AD4C8CD8}" srcOrd="4" destOrd="0" presId="urn:microsoft.com/office/officeart/2005/8/layout/hChevron3"/>
    <dgm:cxn modelId="{1D1B01C3-DED5-4BAE-8BF9-DD8D275E2510}" type="presParOf" srcId="{1851D07E-5944-4DEA-BAFB-91AFD2FCDF0C}" destId="{5DC4C59B-1C22-430D-B1B8-06A51C26097A}" srcOrd="5" destOrd="0" presId="urn:microsoft.com/office/officeart/2005/8/layout/hChevron3"/>
    <dgm:cxn modelId="{B87B13BB-D293-4BE6-9452-B0BE0190F1E2}" type="presParOf" srcId="{1851D07E-5944-4DEA-BAFB-91AFD2FCDF0C}" destId="{C21C8AB0-1834-4B33-B45D-3AD1AFF225FA}"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CC89B-3E3E-40E6-BDE3-8D21DFF0786D}">
      <dsp:nvSpPr>
        <dsp:cNvPr id="0" name=""/>
        <dsp:cNvSpPr/>
      </dsp:nvSpPr>
      <dsp:spPr>
        <a:xfrm>
          <a:off x="2152" y="368070"/>
          <a:ext cx="2160145" cy="864058"/>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Break Dirty Text into smaller chunks to fit under </a:t>
          </a:r>
          <a:r>
            <a:rPr lang="en-US" sz="1600" i="1" kern="1200" dirty="0"/>
            <a:t>token limit</a:t>
          </a:r>
        </a:p>
      </dsp:txBody>
      <dsp:txXfrm>
        <a:off x="2152" y="368070"/>
        <a:ext cx="1944131" cy="864058"/>
      </dsp:txXfrm>
    </dsp:sp>
    <dsp:sp modelId="{849DE70E-F5E4-4CAC-B978-9077FCC037DE}">
      <dsp:nvSpPr>
        <dsp:cNvPr id="0" name=""/>
        <dsp:cNvSpPr/>
      </dsp:nvSpPr>
      <dsp:spPr>
        <a:xfrm>
          <a:off x="1730269" y="368070"/>
          <a:ext cx="2160145" cy="86405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Send to LLM with zero temperature</a:t>
          </a:r>
        </a:p>
      </dsp:txBody>
      <dsp:txXfrm>
        <a:off x="2162298" y="368070"/>
        <a:ext cx="1296087" cy="864058"/>
      </dsp:txXfrm>
    </dsp:sp>
    <dsp:sp modelId="{FEDB712E-C464-40A9-9490-5405AD4C8CD8}">
      <dsp:nvSpPr>
        <dsp:cNvPr id="0" name=""/>
        <dsp:cNvSpPr/>
      </dsp:nvSpPr>
      <dsp:spPr>
        <a:xfrm>
          <a:off x="3458386" y="368070"/>
          <a:ext cx="2160145" cy="86405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Receive Cleaned Text</a:t>
          </a:r>
        </a:p>
      </dsp:txBody>
      <dsp:txXfrm>
        <a:off x="3890415" y="368070"/>
        <a:ext cx="1296087" cy="864058"/>
      </dsp:txXfrm>
    </dsp:sp>
    <dsp:sp modelId="{C21C8AB0-1834-4B33-B45D-3AD1AFF225FA}">
      <dsp:nvSpPr>
        <dsp:cNvPr id="0" name=""/>
        <dsp:cNvSpPr/>
      </dsp:nvSpPr>
      <dsp:spPr>
        <a:xfrm>
          <a:off x="5186503" y="368070"/>
          <a:ext cx="2160145" cy="86405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Reassemble Cleaned Text</a:t>
          </a:r>
        </a:p>
      </dsp:txBody>
      <dsp:txXfrm>
        <a:off x="5618532" y="368070"/>
        <a:ext cx="1296087" cy="86405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9785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3:39:41.070"/>
    </inkml:context>
    <inkml:brush xml:id="br0">
      <inkml:brushProperty name="width" value="0.025" units="cm"/>
      <inkml:brushProperty name="height" value="0.025" units="cm"/>
      <inkml:brushProperty name="color" value="#CC0066"/>
    </inkml:brush>
  </inkml:definitions>
  <inkml:trace contextRef="#ctx0" brushRef="#br0">1 697 7954 0 0,'0'28'4211'0'0,"4"-34"4568"0"0,1-32-1804 0 0,9-10-7535 0 0,-13 44 923 0 0,21-66-42 0 0,-15 48-297 0 0,0 14-90 0 0,-6 8 55 0 0,1-1 1 0 0,-1 1 0 0 0,1 0 0 0 0,0 0 0 0 0,-1 0-1 0 0,1 0 1 0 0,-1 0 0 0 0,1 0 0 0 0,-1 0 0 0 0,1 0 0 0 0,-1 1-1 0 0,1-1 1 0 0,-1 1 0 0 0,1-1 0 0 0,-1 1 0 0 0,1 0-1 0 0,-1-1 1 0 0,1 1 0 0 0,-1 0 0 0 0,0 0 0 0 0,0 0-1 0 0,1 0 1 0 0,-1 0 0 0 0,0 0 0 0 0,0 0 0 0 0,0 0-1 0 0,0 1 1 0 0,0-1 0 0 0,-1 0 0 0 0,1 1 0 0 0,0 0 10 0 0,9 16-22 0 0,17 17 6 0 0,-3 20-122 0 0,12 50-675 0 0,-31-29-99 0 0,-9-32 421 0 0,3-41 499 0 0,0 0-1 0 0,-1 0 1 0 0,1 0 0 0 0,0 0-1 0 0,-1 0 1 0 0,0-1-1 0 0,0 1 1 0 0,0 0-1 0 0,0-1 1 0 0,0 1-1 0 0,-1-1 1 0 0,1 0-1 0 0,0 0 1 0 0,-4 2-8 0 0,-9-14 341 0 0,-35-37-285 0 0,49 47-46 0 0,-1-1-1 0 0,1 0 0 0 0,-1 0 1 0 0,1 0-1 0 0,0-1 0 0 0,-1 1 1 0 0,1 0-1 0 0,0-1 0 0 0,0 1 1 0 0,0 0-1 0 0,0-1 0 0 0,0 1 1 0 0,1-1-1 0 0,-1 1 0 0 0,0-1 1 0 0,1 0-1 0 0,-1 1 0 0 0,1-1 1 0 0,-1 0-1 0 0,1 1 0 0 0,0-1 1 0 0,0 0-1 0 0,0 0 0 0 0,0 1 1 0 0,0-1-1 0 0,0 0 0 0 0,0 1 1 0 0,0-1-1 0 0,1 0 0 0 0,-1 0 1 0 0,1 1-1 0 0,-1-1 0 0 0,1 1 1 0 0,0-1-1 0 0,-1 0 0 0 0,1 1 1 0 0,0 0-1 0 0,0-1 0 0 0,0 1 1 0 0,0-1-1 0 0,1 1 0 0 0,0-1-9 0 0,44-49 95 0 0,-42 49-97 0 0,-1 1-1 0 0,0 0 1 0 0,0 0-1 0 0,0 0 1 0 0,1 1-1 0 0,-1-1 1 0 0,1 1 0 0 0,-1-1-1 0 0,0 1 1 0 0,1 0-1 0 0,-1 1 1 0 0,1-1-1 0 0,-1 0 1 0 0,0 1 0 0 0,1 0-1 0 0,-1 0 1 0 0,0 0-1 0 0,0 0 1 0 0,0 0-1 0 0,0 1 1 0 0,0-1 0 0 0,1 2 2 0 0,6 2-4 0 0,0 1 0 0 0,0 0 0 0 0,-1 1 0 0 0,0 0 0 0 0,0 1 0 0 0,0 0 0 0 0,-1 0 0 0 0,2 4 4 0 0,27 28-1734 0 0,-35-39 1239 0 0,0 0-5901 0 0,-2-1 4970 0 0</inkml:trace>
  <inkml:trace contextRef="#ctx0" brushRef="#br0" timeOffset="420.3">375 467 9154 0 0,'0'0'8231'0'0,"0"3"-4824"0"0,6 23-3680 0 0,11 38 514 0 0,-14-53-224 0 0,0-1-1 0 0,1 0 0 0 0,1 0 0 0 0,-1 0 0 0 0,2 0 0 0 0,-1-1 0 0 0,1 0 1 0 0,1 0-1 0 0,0-1 0 0 0,6 7-16 0 0,-11-13 64 0 0,0 1 1 0 0,-1-1 0 0 0,1 0-1 0 0,0 0 1 0 0,0-1 0 0 0,0 1-1 0 0,0 0 1 0 0,1-1 0 0 0,-1 1-1 0 0,0-1 1 0 0,1 0 0 0 0,-1 1-1 0 0,1-1 1 0 0,-1 0 0 0 0,1-1-1 0 0,-1 1 1 0 0,1 0 0 0 0,0-1-1 0 0,-1 0 1 0 0,1 1 0 0 0,0-1-1 0 0,-1 0 1 0 0,1 0 0 0 0,0-1-1 0 0,0 1 1 0 0,-1 0 0 0 0,1-1-1 0 0,-1 0 1 0 0,4 0-65 0 0,6-36 1299 0 0,-9 28-1218 0 0,0 0 0 0 0,0 0 0 0 0,-1-1 0 0 0,-1 1 0 0 0,1 0 1 0 0,-2-1-1 0 0,1 1 0 0 0,-1-1 0 0 0,-1 1 0 0 0,1-1 0 0 0,-2 1 0 0 0,1 0 0 0 0,-1-1 1 0 0,-1 1-1 0 0,0 0 0 0 0,0 0 0 0 0,-1 0 0 0 0,0 1-81 0 0,-3-2 37 0 0,0 1-1 0 0,0 0 1 0 0,-1 0 0 0 0,0 1 0 0 0,-1 0-1 0 0,0 1 1 0 0,0 0 0 0 0,0 0-1 0 0,-1 1 1 0 0,0 0 0 0 0,-1 1-1 0 0,-6-3-36 0 0,-32 6-649 0 0,48 3-323 0 0,-4 3 1128 0 0,4-3-3887 0 0,1-2-3868 0 0,0 1 4840 0 0</inkml:trace>
  <inkml:trace contextRef="#ctx0" brushRef="#br0" timeOffset="1016.82">709 45 5913 0 0,'34'-36'3921'0'0,"-34"36"-3766"0"0,0 0 1 0 0,0 0-1 0 0,0 0 0 0 0,1 0 0 0 0,-1-1 1 0 0,0 1-1 0 0,0 0 0 0 0,0 0 1 0 0,0 0-1 0 0,0 0 0 0 0,1-1 0 0 0,-1 1 1 0 0,0 0-1 0 0,0 0 0 0 0,0 0 0 0 0,0-1 1 0 0,0 1-1 0 0,0 0 0 0 0,0 0 0 0 0,0-1 1 0 0,0 1-1 0 0,0 0 0 0 0,0 0 1 0 0,0 0-1 0 0,0-1 0 0 0,0 1 0 0 0,0 0 1 0 0,0 0-1 0 0,0 0 0 0 0,0-1 0 0 0,0 1 1 0 0,0 0-1 0 0,-1 0 0 0 0,1 0 0 0 0,0-1 1 0 0,0 1-1 0 0,0 0 0 0 0,0 0 1 0 0,0 0-1 0 0,0 0 0 0 0,-1-1 0 0 0,1 1 1 0 0,0 0-1 0 0,0 0 0 0 0,0 0 0 0 0,0 0 1 0 0,-1 0-1 0 0,1 0 0 0 0,0-1 0 0 0,0 1 1 0 0,0 0-1 0 0,-1 0 0 0 0,1 0 1 0 0,0 0-1 0 0,0 0 0 0 0,0 0 0 0 0,-1 0 1 0 0,1 0-1 0 0,0 0 0 0 0,0 0 0 0 0,-1 0 1 0 0,1 0-1 0 0,0 0 0 0 0,0 0 0 0 0,0 0 1 0 0,-1 0-1 0 0,1 1 0 0 0,0-1 1 0 0,0 0-156 0 0,-16 4 2710 0 0,-23 63-2464 0 0,29-17-241 0 0,11 23-93 0 0,11-27-29 0 0,25-45 182 0 0,-33-5-9 0 0,0 0-1 0 0,-1-1 1 0 0,1 1 0 0 0,-1-1-1 0 0,0 0 1 0 0,0 0 0 0 0,0 0-1 0 0,-1-1 1 0 0,0 1-1 0 0,0 0 1 0 0,0-1 0 0 0,-1 0-1 0 0,0 1 1 0 0,0-1 0 0 0,0 0-1 0 0,-1 0 1 0 0,1 1 0 0 0,-2-1-1 0 0,1 0 1 0 0,0 0 0 0 0,-1 1-1 0 0,-1-6-55 0 0,-1-47 1493 0 0,-7 39-1165 0 0,10 24-400 0 0,3 106-2 0 0,0-25 38 0 0,11 74 26 0 0,12-16-2530 0 0,-11-121-579 0 0,-5-26-4309 0 0,-10 2 4759 0 0</inkml:trace>
  <inkml:trace contextRef="#ctx0" brushRef="#br0" timeOffset="1340.96">868 327 6497 0 0,'1'21'11012'0'0,"2"8"-8352"0"0,1 16-2469 0 0,-5-43-133 0 0,1 1 0 0 0,0 0 0 0 0,0-1 0 0 0,0 1 0 0 0,0 0 0 0 0,1-1-1 0 0,-1 1 1 0 0,1 0 0 0 0,0-1 0 0 0,-1 1 0 0 0,1-1 0 0 0,0 1 0 0 0,0-1 0 0 0,1 0-1 0 0,-1 1 1 0 0,0-1 0 0 0,1 0 0 0 0,0 0 0 0 0,-1 0 0 0 0,1 0 0 0 0,0 0 0 0 0,0 0-1 0 0,0 0 1 0 0,0-1 0 0 0,0 1 0 0 0,1-1 0 0 0,-1 1 0 0 0,0-1 0 0 0,1 0-1 0 0,-1 0 1 0 0,1 0 0 0 0,-1 0 0 0 0,1-1 0 0 0,0 1 0 0 0,-1 0 0 0 0,1-1 0 0 0,0 0-1 0 0,-1 0-57 0 0,1-1 94 0 0,0-1 0 0 0,0 1 0 0 0,-1-1 0 0 0,1 0-1 0 0,0 0 1 0 0,-1 0 0 0 0,0-1 0 0 0,0 1 0 0 0,0 0-1 0 0,0-1 1 0 0,0 1 0 0 0,0-1 0 0 0,0 0 0 0 0,-1 0-1 0 0,1 0 1 0 0,-1 0 0 0 0,0 1 0 0 0,0-2 0 0 0,0 1-1 0 0,0 0 1 0 0,-1 0 0 0 0,1 0 0 0 0,-1 0 0 0 0,0 0-1 0 0,0-1 1 0 0,0 1 0 0 0,0 0 0 0 0,0 0 0 0 0,-1 0-1 0 0,0-1-93 0 0,1 0 45 0 0,-1 1 0 0 0,0-1 0 0 0,0 0 0 0 0,0 0 0 0 0,-1 1 0 0 0,1-1 0 0 0,-1 1 0 0 0,0-1 0 0 0,0 1 0 0 0,0 0 0 0 0,0 0-1 0 0,-1 0 1 0 0,1 0 0 0 0,-1 0 0 0 0,0 0 0 0 0,0 1 0 0 0,0-1 0 0 0,0 1 0 0 0,0 0 0 0 0,0 0 0 0 0,-1 0 0 0 0,0 0-45 0 0,-26-13-807 0 0,20 10-2030 0 0,6 4-1449 0 0,3 1 2145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3:39:43.974"/>
    </inkml:context>
    <inkml:brush xml:id="br0">
      <inkml:brushProperty name="width" value="0.025" units="cm"/>
      <inkml:brushProperty name="height" value="0.025" units="cm"/>
      <inkml:brushProperty name="color" value="#CC0066"/>
    </inkml:brush>
  </inkml:definitions>
  <inkml:trace contextRef="#ctx0" brushRef="#br0">43 10 7522 0 0,'-31'47'4274'0'0,"31"-48"-4095"0"0,0 1 0 0 0,0 0 0 0 0,0 0-1 0 0,0-1 1 0 0,-1 1 0 0 0,1 0 0 0 0,0 0 0 0 0,0 0 0 0 0,0-1 0 0 0,0 1 0 0 0,-1 0 0 0 0,1 0 0 0 0,0 0 0 0 0,0 0-1 0 0,-1-1 1 0 0,1 1 0 0 0,0 0 0 0 0,0 0 0 0 0,-1 0 0 0 0,1 0 0 0 0,0 0 0 0 0,0 0 0 0 0,-1 0 0 0 0,1 0 0 0 0,0 0-1 0 0,0 0 1 0 0,-1 0 0 0 0,1 0 0 0 0,0 0 0 0 0,0 0 0 0 0,-1 0 0 0 0,1 0 0 0 0,0 0 0 0 0,0 0 0 0 0,-1 0 0 0 0,1 0-1 0 0,0 1 1 0 0,0-1 0 0 0,-1 0 0 0 0,1 0 0 0 0,0 0 0 0 0,0 0 0 0 0,0 0 0 0 0,-1 1 0 0 0,1-1 0 0 0,0 0 0 0 0,0 0-1 0 0,0 0 1 0 0,0 1 0 0 0,-1-1 0 0 0,1 0 0 0 0,0 0 0 0 0,0 1 0 0 0,0-1 0 0 0,0 0-179 0 0,0-8 2325 0 0,5-23-1830 0 0,20 14-610 0 0,16 18 86 0 0,-40 0 31 0 0,0-1 1 0 0,0 1 0 0 0,1-1-1 0 0,-1 1 1 0 0,0 0-1 0 0,0 0 1 0 0,0-1-1 0 0,1 1 1 0 0,-1 0 0 0 0,0 0-1 0 0,0 0 1 0 0,0 0-1 0 0,-1 0 1 0 0,1 0-1 0 0,0 0 1 0 0,0 0 0 0 0,-1 1-1 0 0,1-1 1 0 0,0 0-1 0 0,-1 0 1 0 0,1 1-1 0 0,-1-1 1 0 0,0 0 0 0 0,1 1-1 0 0,-1-1 1 0 0,0 0-1 0 0,0 1 1 0 0,0-1 0 0 0,0 1-1 0 0,0-1 1 0 0,0 0-1 0 0,0 1 1 0 0,0-1-1 0 0,0 0 1 0 0,-1 1 0 0 0,1-1-1 0 0,-1 2-2 0 0,0 5 2 0 0,0 34 74 0 0,-2-39-124 0 0,9-3-64 0 0,39 7 71 0 0,-13 10-73 0 0,-29-15 91 0 0,0 0-1 0 0,-1 0 0 0 0,1 1 0 0 0,-1-1 0 0 0,0 0 0 0 0,0 1 0 0 0,0 0 1 0 0,0 0-1 0 0,0-1 0 0 0,0 1 0 0 0,-1 0 0 0 0,1 0 0 0 0,-1 1 0 0 0,0-1 1 0 0,0 0-1 0 0,0 0 0 0 0,-1 1 0 0 0,1-1 0 0 0,-1 0 0 0 0,1 1 0 0 0,-1-1 1 0 0,0 0-1 0 0,0 1 0 0 0,-1-1 0 0 0,1 0 0 0 0,-1 1 0 0 0,0-1 0 0 0,0 3 24 0 0,-2-1-14 0 0,1-1-1 0 0,-1 1 1 0 0,0 0 0 0 0,0-1-1 0 0,0 1 1 0 0,-1-1-1 0 0,0 0 1 0 0,1 0 0 0 0,-1-1-1 0 0,-1 1 1 0 0,0-1 14 0 0,-18-1-450 0 0,11-10-7198 0 0,11 7 5925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3:39:44.364"/>
    </inkml:context>
    <inkml:brush xml:id="br0">
      <inkml:brushProperty name="width" value="0.025" units="cm"/>
      <inkml:brushProperty name="height" value="0.025" units="cm"/>
      <inkml:brushProperty name="color" value="#CC0066"/>
    </inkml:brush>
  </inkml:definitions>
  <inkml:trace contextRef="#ctx0" brushRef="#br0">0 46 5121 0 0,'53'-22'3464'0'0,"-71"68"8133"0"0,10-43-10626 0 0,8 48-913 0 0,14 1 41 0 0,-14-50-57 0 0,1 0 0 0 0,-1 0 0 0 0,1 0 0 0 0,0 0 0 0 0,0 0 0 0 0,0 0 0 0 0,0 0 0 0 0,0 0 1 0 0,0-1-1 0 0,0 1 0 0 0,1 0 0 0 0,-1 0 0 0 0,1-1 0 0 0,-1 1 0 0 0,1-1 0 0 0,-1 0 0 0 0,1 1 0 0 0,0-1 0 0 0,0 0 0 0 0,0 0 0 0 0,0 0 0 0 0,0 0 1 0 0,0 0-1 0 0,0-1 0 0 0,0 1 0 0 0,0-1 0 0 0,0 1 0 0 0,0-1 0 0 0,0 0 0 0 0,0 1 0 0 0,2-1-42 0 0,0-2 92 0 0,-1-1-1 0 0,0 1 1 0 0,1 0-1 0 0,-1-1 1 0 0,0 1-1 0 0,0-1 1 0 0,0 0 0 0 0,-1 0-1 0 0,1 0 1 0 0,-1-1-1 0 0,1 1 1 0 0,-1-1-1 0 0,0 1 1 0 0,-1-1-1 0 0,1 1 1 0 0,0-1-1 0 0,0-3-91 0 0,-1 0 38 0 0,1-1 0 0 0,-1 1 0 0 0,-1 0 0 0 0,1-1 0 0 0,-1 1 0 0 0,0-1 0 0 0,-1 1 0 0 0,0-1 0 0 0,0 1 0 0 0,-1 0 0 0 0,0 0-1 0 0,0-1 1 0 0,-1 1 0 0 0,-2-6-38 0 0,3 10-67 0 0,-1-1-1 0 0,1 1 1 0 0,-1 0-1 0 0,0 0 1 0 0,1 0-1 0 0,-1 1 0 0 0,0-1 1 0 0,-1 1-1 0 0,1-1 1 0 0,0 1-1 0 0,-1 0 1 0 0,1 0-1 0 0,-1 0 1 0 0,0 1-1 0 0,0-1 1 0 0,0 1-1 0 0,-2 0 68 0 0,-20 10-5635 0 0,22-8 273 0 0,3-1 3048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3:39:45.080"/>
    </inkml:context>
    <inkml:brush xml:id="br0">
      <inkml:brushProperty name="width" value="0.025" units="cm"/>
      <inkml:brushProperty name="height" value="0.025" units="cm"/>
      <inkml:brushProperty name="color" value="#CC0066"/>
    </inkml:brush>
  </inkml:definitions>
  <inkml:trace contextRef="#ctx0" brushRef="#br0">41 49 10034 0 0,'67'-30'4276'0'0,"-48"18"1199"0"0,-23 8-2065 0 0,4 3-3024 0 0,-1 1-333 0 0,0 0-1 0 0,0-1 1 0 0,0 1-1 0 0,0 0 1 0 0,0 0-1 0 0,0 0 1 0 0,0 0-1 0 0,1 0 1 0 0,-1 0-1 0 0,0 0 1 0 0,0 0-1 0 0,0 0 1 0 0,0 0-1 0 0,0 1 1 0 0,0-1-1 0 0,0 0 1 0 0,1 1-1 0 0,-1-1 1 0 0,0 1-1 0 0,0-1 1 0 0,0 1-1 0 0,1-1 1 0 0,-1 1-1 0 0,0-1 1 0 0,0 1-1 0 0,1 0 1 0 0,-1-1-1 0 0,1 1 1 0 0,-1 0-1 0 0,1-1 1 0 0,-1 1-1 0 0,1 0 1 0 0,-1 0-1 0 0,1 0 1 0 0,-1 0-1 0 0,1-1 1 0 0,0 2-53 0 0,-10 11 88 0 0,-34 44-109 0 0,42-52 17 0 0,0 0-1 0 0,0-1 1 0 0,1 1 0 0 0,0 0-1 0 0,0 0 1 0 0,0 0 0 0 0,0 0 0 0 0,1 0-1 0 0,-1 0 1 0 0,1 0 0 0 0,1 0-1 0 0,-1 0 1 0 0,1 0 0 0 0,1 4 4 0 0,-2-4-13 0 0,11 2 168 0 0,-10-7-146 0 0,0 0 0 0 0,1 0-1 0 0,-1 0 1 0 0,1-1-1 0 0,-1 1 1 0 0,0-1-1 0 0,1 1 1 0 0,-1-1-1 0 0,0 1 1 0 0,1-1-1 0 0,-1 0 1 0 0,0 1-1 0 0,0-1 1 0 0,0 0-1 0 0,1 0 1 0 0,-1 0 0 0 0,0 0-1 0 0,0 0 1 0 0,-1 0-1 0 0,1 0 1 0 0,0-1-1 0 0,0 1 1 0 0,0 0-1 0 0,0-1-8 0 0,9-12 29 0 0,16-14-5 0 0,-1 0 76 0 0,-25 28-87 0 0,1 0 0 0 0,-1-1 1 0 0,0 1-1 0 0,0 0 0 0 0,0-1 0 0 0,1 1 1 0 0,-1 0-1 0 0,0-1 0 0 0,0 1 0 0 0,0 0 1 0 0,0-1-1 0 0,0 1 0 0 0,0 0 0 0 0,0-1 1 0 0,0 1-1 0 0,0 0 0 0 0,0-1 1 0 0,0 1-1 0 0,0 0 0 0 0,0-1 0 0 0,0 1 1 0 0,0-1-1 0 0,0 1 0 0 0,0 0 0 0 0,0-1 1 0 0,0 1-1 0 0,-1 0 0 0 0,1-1 0 0 0,0 1 1 0 0,0 0-1 0 0,0 0 0 0 0,-1-1 0 0 0,1 1 1 0 0,0 0-1 0 0,0-1 0 0 0,-1 1 0 0 0,1 0 1 0 0,0 0-1 0 0,-1 0 0 0 0,1-1 0 0 0,0 1 1 0 0,0 0-1 0 0,-1 0 0 0 0,1 0 0 0 0,0 0 1 0 0,-1 0-1 0 0,1 0 0 0 0,-1-1 1 0 0,1 1-1 0 0,0 0 0 0 0,-1 0 0 0 0,1 0 1 0 0,0 0-1 0 0,-1 0 0 0 0,1 0 0 0 0,0 0 1 0 0,-1 1-1 0 0,1-1 0 0 0,-1 0 0 0 0,1 0 1 0 0,0 0-1 0 0,-1 0 0 0 0,1 0 0 0 0,0 0 1 0 0,0 1-1 0 0,-1-1 0 0 0,1 0 0 0 0,-1 0-13 0 0,3 46-29 0 0,10 10 2 0 0,-10 1 14 0 0,-60 86 2 0 0,8 2 34 0 0,21-59-782 0 0,30-63-1294 0 0,13-18-3859 0 0,-12-6 4182 0 0,-2-1-552 0 0</inkml:trace>
  <inkml:trace contextRef="#ctx0" brushRef="#br0" timeOffset="369.01">165 336 8266 0 0,'0'7'7657'0'0,"-1"1"-3730"0"0,1 20-4015 0 0,-1-15 592 0 0,1 42 44 0 0,1-42-343 0 0,-2-12-153 0 0,1 0-1 0 0,0 1 0 0 0,0-1 0 0 0,0 0 1 0 0,0 0-1 0 0,0 1 0 0 0,0-1 0 0 0,1 0 1 0 0,-1 0-1 0 0,0 1 0 0 0,1-1 1 0 0,-1 0-1 0 0,1 0 0 0 0,-1 0 0 0 0,1 1 1 0 0,-1-1-1 0 0,1 0 0 0 0,0 0 0 0 0,0 0 1 0 0,-1 0-1 0 0,1 0 0 0 0,0 0 0 0 0,0-1 1 0 0,0 1-1 0 0,1 1-51 0 0,-2-2 257 0 0,0 0 6 0 0,0 0 0 0 0,21-18 1326 0 0,9-30-1394 0 0,-29 46-217 0 0,1 0 0 0 0,-2 0 1 0 0,1 0-1 0 0,0 0 0 0 0,0 0 0 0 0,-1 0 1 0 0,1 0-1 0 0,-1 0 0 0 0,1 0 0 0 0,-1 0 1 0 0,0 0-1 0 0,0-1 0 0 0,0 1 0 0 0,0 0 1 0 0,0 0-1 0 0,-1 0 0 0 0,1 0 0 0 0,-1 0 1 0 0,1 0-1 0 0,-1 0 0 0 0,0 0 0 0 0,0 0 1 0 0,0 0-1 0 0,0 0 0 0 0,0 0 0 0 0,0 0 1 0 0,0 1-1 0 0,-1-1 0 0 0,1 0 0 0 0,0 1 1 0 0,-1-1-1 0 0,0 1 0 0 0,1 0 0 0 0,-1-1 0 0 0,0 1 22 0 0,-19-2-4415 0 0,11 3 373 0 0,9 0 1380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3:39:48.567"/>
    </inkml:context>
    <inkml:brush xml:id="br0">
      <inkml:brushProperty name="width" value="0.025" units="cm"/>
      <inkml:brushProperty name="height" value="0.025" units="cm"/>
      <inkml:brushProperty name="color" value="#CC0066"/>
    </inkml:brush>
  </inkml:definitions>
  <inkml:trace contextRef="#ctx0" brushRef="#br0">207 1 2545 0 0,'27'14'2101'0'0,"-19"-7"4810"0"0,-10-11-2063 0 0,2 4-4424 0 0,0 0-36 0 0,0 0-24 0 0,0 0-32 0 0,0 0-24 0 0,0 0-33 0 0,0 0-26 0 0,0 0-15 0 0,0 0-17 0 0,0 0-36 0 0,0 0-19 0 0,0 0-10 0 0,0 0-12 0 0,0 0-21 0 0,0 0-3 0 0,0 0-15 0 0,0 0-22 0 0,0 0-2 0 0,0 0-5 0 0,0 0-5 0 0,-23 0 2825 0 0,-83 0-2937 0 0,88 21-51 0 0,-12 47 39 0 0,22 34-7 0 0,6-95 44 0 0,11 1-39 0 0,1-7-15 0 0,0 1 0 0 0,0 0 0 0 0,0 0 0 0 0,0 1-1 0 0,-1 1 1 0 0,0 0 0 0 0,1 0 0 0 0,-1 1 0 0 0,3 2 74 0 0,-9-5-3 0 0,-1 1-1 0 0,1-1 1 0 0,-1 1 0 0 0,1 0-1 0 0,-1 0 1 0 0,0 0 0 0 0,-1 0-1 0 0,1 0 1 0 0,0 0 0 0 0,-1 0-1 0 0,0 1 1 0 0,1-1 0 0 0,-1 1-1 0 0,-1-1 1 0 0,1 1 0 0 0,0 2 3 0 0,-3-3 39 0 0,0 0-1 0 0,0 1 1 0 0,-1-1 0 0 0,1 0 0 0 0,-1 0 0 0 0,1 0-1 0 0,-1 0 1 0 0,0-1 0 0 0,0 1 0 0 0,-1-1 0 0 0,1 0-1 0 0,0 0 1 0 0,-1 0 0 0 0,1 0 0 0 0,-1-1 0 0 0,0 1-1 0 0,1-1 1 0 0,-1 0 0 0 0,0 0 0 0 0,0 0 0 0 0,0 0-1 0 0,-1-1-38 0 0,0 2-12 0 0,-77-5 843 0 0,63-7-1259 0 0,14 4-2898 0 0,1 1-4134 0 0,4 4 4615 0 0</inkml:trace>
  <inkml:trace contextRef="#ctx0" brushRef="#br0" timeOffset="643.32">282 219 6609 0 0,'26'14'3709'0'0,"-21"-11"-1318"0"0,-5-3-1025 0 0,-7-4 6498 0 0,-1 0-4535 0 0,6 4-3313 0 0,1 0-1 0 0,0 0 1 0 0,-1 0-1 0 0,1 0 1 0 0,0 0-1 0 0,-1 1 1 0 0,1-1-1 0 0,0 0 1 0 0,-1 1-1 0 0,1-1 1 0 0,0 1-1 0 0,0-1 1 0 0,-1 1-1 0 0,1 0 1 0 0,0 0-1 0 0,0-1 0 0 0,0 1 1 0 0,0 0-1 0 0,0 0 1 0 0,0 0-1 0 0,0 0 1 0 0,0 0-1 0 0,1 0 1 0 0,-1 1-1 0 0,0-1 1 0 0,1 0-1 0 0,-1 0 1 0 0,0 1-1 0 0,1-1 1 0 0,0 0-1 0 0,-1 0 1 0 0,1 1-1 0 0,0-1-15 0 0,-1 0 9 0 0,-27 58-43 0 0,26-55 30 0 0,1 0 1 0 0,0 0-1 0 0,0 0 1 0 0,0 0-1 0 0,0 0 1 0 0,1 0-1 0 0,-1 0 1 0 0,1 0-1 0 0,0 0 1 0 0,1 0-1 0 0,-1 0 1 0 0,1 0-1 0 0,-1 0 1 0 0,1 0-1 0 0,0 0 1 0 0,1 0-1 0 0,-1 0 1 0 0,1-1-1 0 0,-1 1 1 0 0,1 0-1 0 0,3 2 4 0 0,-4-4 1 0 0,0 0-1 0 0,0-1 1 0 0,1 1 0 0 0,-1-1-1 0 0,1 0 1 0 0,-1 1 0 0 0,1-1-1 0 0,-1 0 1 0 0,1 0 0 0 0,0 0-1 0 0,0 0 1 0 0,-1 0-1 0 0,1-1 1 0 0,0 1 0 0 0,0 0-1 0 0,0-1 1 0 0,0 1 0 0 0,0-1-1 0 0,0 0 1 0 0,0 0 0 0 0,0 0-1 0 0,0 0 1 0 0,0 0-1 0 0,3-1 25 0 0,1 0-1 0 0,-1 0 1 0 0,0-1 0 0 0,-1 0 0 0 0,1 0-1 0 0,0 0 1 0 0,0 0 0 0 0,-1-1 0 0 0,1 0-1 0 0,-1 0 1 0 0,0 0 0 0 0,0 0 0 0 0,0-1-1 0 0,0 1 1 0 0,-1-1 0 0 0,1 0-1 0 0,-1 0 1 0 0,1-3-25 0 0,-1 2 23 0 0,-1 0 0 0 0,0 0-1 0 0,0 0 1 0 0,-1 0 0 0 0,1 0-1 0 0,-1 0 1 0 0,0-1 0 0 0,-1 1-1 0 0,1-1 1 0 0,-1 1 0 0 0,0 0-1 0 0,0-1 1 0 0,-1 1 0 0 0,0-1-1 0 0,0 1 1 0 0,0 0 0 0 0,0-1-1 0 0,-1 1 1 0 0,0-1-23 0 0,0 3-11 0 0,0 0 1 0 0,0 0-1 0 0,0 0 1 0 0,0 0-1 0 0,0 0 0 0 0,-1 1 1 0 0,1-1-1 0 0,-1 1 1 0 0,0-1-1 0 0,1 1 1 0 0,-1 0-1 0 0,0 0 0 0 0,0 1 1 0 0,-1-1-1 0 0,1 1 1 0 0,0-1-1 0 0,-1 1 0 0 0,1 0 1 0 0,0 0-1 0 0,-1 0 1 0 0,1 1-1 0 0,-1-1 0 0 0,1 1 1 0 0,-1 0-1 0 0,0 0 1 0 0,1 0-1 0 0,-1 0 1 0 0,1 1-1 0 0,-1-1 0 0 0,1 1 1 0 0,-1 0-1 0 0,1 0 1 0 0,-2 1 10 0 0,-8 1-249 0 0,12-3 157 0 0,-1 0-1 0 0,1 0 0 0 0,0 0 0 0 0,0 0 0 0 0,-1 0 1 0 0,1 1-1 0 0,0-1 0 0 0,0 0 0 0 0,0 1 1 0 0,-1-1-1 0 0,1 1 0 0 0,0 0 0 0 0,0-1 0 0 0,0 1 1 0 0,0 0-1 0 0,0-1 0 0 0,0 1 0 0 0,0 0 1 0 0,0 0-1 0 0,0 0 0 0 0,1 0 0 0 0,-1 0 0 0 0,0 0 1 0 0,1 0-1 0 0,-1 0 0 0 0,0 0 93 0 0,0 2 253 0 0,0-2-2190 0 0,1 0-5469 0 0,0 0 5210 0 0</inkml:trace>
  <inkml:trace contextRef="#ctx0" brushRef="#br0" timeOffset="1516.94">603 144 6817 0 0,'0'0'3499'0'0,"0"0"-1367"0"0,0 0-946 0 0,0 0 163 0 0,0 0-43 0 0,0 0-158 0 0,0 0-166 0 0,0 0-224 0 0,0 0-64 0 0,0 0-33 0 0,-17 0 3386 0 0,-25 12-3745 0 0,14 6-283 0 0,-4 19-18 0 0,7 3-97 0 0,25-39 95 0 0,0 1 0 0 0,1-1 0 0 0,-1 0 0 0 0,0 1 0 0 0,1-1 0 0 0,-1 0 0 0 0,1 0 0 0 0,-1 1 0 0 0,1-1 0 0 0,0 0 0 0 0,-1 0 0 0 0,1 0 0 0 0,0 0 0 0 0,0 0 0 0 0,0 0 0 0 0,0 0-1 0 0,0 0 1 0 0,0 0 0 0 0,0 0 0 0 0,0 0 0 0 0,0-1 0 0 0,0 1 0 0 0,0 0 0 0 0,0-1 0 0 0,1 1 0 0 0,-1-1 0 0 0,0 1 0 0 0,1-1 0 0 0,-1 0 0 0 0,0 1 0 0 0,1-1 0 0 0,-1 0 0 0 0,0 0 0 0 0,1 0 0 0 0,-1 0 0 0 0,0 0-1 0 0,1-1 2 0 0,1 2 6 0 0,24 5 11 0 0,-9-13 3 0 0,1-4 15 0 0,4-6 0 0 0,-7 4 13 0 0,-11-14 892 0 0,-5 27-983 0 0,0 0 7 0 0,0 0 0 0 0,0 0 11 0 0,0 0 9 0 0,0 0 14 0 0,0 0 37 0 0,0 0 19 0 0,0 0 3 0 0,0 0 6 0 0,1 10 135 0 0,-7 57-38 0 0,-15-19-118 0 0,-12 32-32 0 0,-8-11 25 0 0,10 6-10 0 0,-6-2-151 0 0,33-71-1278 0 0,3-9-9017 0 0,1 7 9692 0 0,0-1-2049 0 0</inkml:trace>
  <inkml:trace contextRef="#ctx0" brushRef="#br0" timeOffset="1938.49">627 490 7250 0 0,'23'-3'3775'0'0,"-18"4"95"0"0,-4 6-654 0 0,-19 9-466 0 0,11-6-2524 0 0,-20 34-36 0 0,26-41-158 0 0,0 1 0 0 0,1-1 0 0 0,-1 0 0 0 0,1 1 0 0 0,0-1 0 0 0,0 0 0 0 0,0 1 0 0 0,0-1 0 0 0,0 0 0 0 0,1 0 0 0 0,0 1 0 0 0,-1-1 0 0 0,1 0 0 0 0,0 0 0 0 0,1 0 0 0 0,-1 0 0 0 0,0 0 0 0 0,1 0 0 0 0,0 0 0 0 0,0 0 0 0 0,-1-1 0 0 0,2 1 0 0 0,-1 0 0 0 0,0-1 0 0 0,0 0 0 0 0,1 0 0 0 0,0 1 0 0 0,0-1-32 0 0,-2-2 137 0 0,-1 0 8 0 0,0 0 17 0 0,0 0 13 0 0,18-16 875 0 0,-8-4-815 0 0,14-12-115 0 0,-23 31-97 0 0,0-1-1 0 0,0 1 1 0 0,-1-1-1 0 0,1 1 0 0 0,0-1 1 0 0,-1 0-1 0 0,1 1 1 0 0,-1-1-1 0 0,1 0 1 0 0,-1 1-1 0 0,0-1 1 0 0,0 0-1 0 0,0 1 1 0 0,0-1-1 0 0,0 0 1 0 0,0 0-1 0 0,0 1 1 0 0,0-1-1 0 0,-1 0 0 0 0,1 1 1 0 0,-1-1-1 0 0,1 0 1 0 0,-1 1-1 0 0,0-1 1 0 0,1 0-1 0 0,-1 1 1 0 0,0 0-1 0 0,0-1 1 0 0,0 1-1 0 0,0-1 1 0 0,-1 1-1 0 0,1-1-22 0 0,-23-21-803 0 0,7 20-791 0 0,9 2-5863 0 0,7 1 4926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idx="2"/>
          </p:nvPr>
        </p:nvSpPr>
        <p:spPr bwMode="auto">
          <a:xfrm>
            <a:off x="468313" y="620713"/>
            <a:ext cx="5813425" cy="4359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46100" y="5322888"/>
            <a:ext cx="57467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6018213" y="9528175"/>
            <a:ext cx="534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smtClean="0"/>
            </a:lvl1pPr>
          </a:lstStyle>
          <a:p>
            <a:pPr>
              <a:defRPr/>
            </a:pPr>
            <a:fld id="{A9B5C5EE-4A90-40D5-A63E-605827C4B789}" type="slidenum">
              <a:rPr lang="en-US"/>
              <a:pPr>
                <a:defRPr/>
              </a:pPr>
              <a:t>‹#›</a:t>
            </a:fld>
            <a:endParaRPr lang="en-US"/>
          </a:p>
        </p:txBody>
      </p:sp>
      <p:sp>
        <p:nvSpPr>
          <p:cNvPr id="5128" name="doc id"/>
          <p:cNvSpPr>
            <a:spLocks noGrp="1" noChangeArrowheads="1"/>
          </p:cNvSpPr>
          <p:nvPr>
            <p:ph type="ftr" sz="quarter" idx="4"/>
          </p:nvPr>
        </p:nvSpPr>
        <p:spPr bwMode="auto">
          <a:xfrm>
            <a:off x="6257925" y="111125"/>
            <a:ext cx="2952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smtClean="0"/>
            </a:lvl1pPr>
          </a:lstStyle>
          <a:p>
            <a:pPr>
              <a:defRPr/>
            </a:pPr>
            <a:endParaRPr lang="cs-CZ"/>
          </a:p>
        </p:txBody>
      </p:sp>
    </p:spTree>
    <p:extLst>
      <p:ext uri="{BB962C8B-B14F-4D97-AF65-F5344CB8AC3E}">
        <p14:creationId xmlns:p14="http://schemas.microsoft.com/office/powerpoint/2010/main" val="17247402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endParaRPr lang="ru-RU" sz="800"/>
          </a:p>
        </p:txBody>
      </p:sp>
      <p:grpSp>
        <p:nvGrpSpPr>
          <p:cNvPr id="5" name="McK Title Elements"/>
          <p:cNvGrpSpPr>
            <a:grpSpLocks/>
          </p:cNvGrpSpPr>
          <p:nvPr/>
        </p:nvGrpSpPr>
        <p:grpSpPr bwMode="auto">
          <a:xfrm>
            <a:off x="0" y="0"/>
            <a:ext cx="8958263" cy="6723063"/>
            <a:chOff x="0" y="0"/>
            <a:chExt cx="5643" cy="4235"/>
          </a:xfrm>
        </p:grpSpPr>
        <p:sp>
          <p:nvSpPr>
            <p:cNvPr id="6" name="McK Document type" hidden="1"/>
            <p:cNvSpPr txBox="1">
              <a:spLocks noChangeArrowheads="1"/>
            </p:cNvSpPr>
            <p:nvPr userDrawn="1"/>
          </p:nvSpPr>
          <p:spPr bwMode="auto">
            <a:xfrm>
              <a:off x="1663" y="3108"/>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400"/>
                <a:t>Document type</a:t>
              </a:r>
            </a:p>
          </p:txBody>
        </p:sp>
        <p:sp>
          <p:nvSpPr>
            <p:cNvPr id="7" name="McK Date" hidden="1"/>
            <p:cNvSpPr txBox="1">
              <a:spLocks noChangeArrowheads="1"/>
            </p:cNvSpPr>
            <p:nvPr userDrawn="1"/>
          </p:nvSpPr>
          <p:spPr bwMode="auto">
            <a:xfrm>
              <a:off x="1663" y="3275"/>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400"/>
                <a:t>Date</a:t>
              </a:r>
            </a:p>
          </p:txBody>
        </p:sp>
        <p:sp>
          <p:nvSpPr>
            <p:cNvPr id="8" name="McK Disclaimer" hidden="1"/>
            <p:cNvSpPr>
              <a:spLocks noChangeArrowheads="1"/>
            </p:cNvSpPr>
            <p:nvPr userDrawn="1"/>
          </p:nvSpPr>
          <p:spPr bwMode="auto">
            <a:xfrm>
              <a:off x="1663" y="3714"/>
              <a:ext cx="27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a:t>CONFIDENTIAL AND PROPRIETARY</a:t>
              </a:r>
            </a:p>
            <a:p>
              <a:pPr defTabSz="804863" eaLnBrk="0" hangingPunct="0"/>
              <a:r>
                <a:rPr lang="en-US" sz="800"/>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Rectangle 1134"/>
          <p:cNvSpPr>
            <a:spLocks noChangeArrowheads="1"/>
          </p:cNvSpPr>
          <p:nvPr userDrawn="1">
            <p:custDataLst>
              <p:tags r:id="rId1"/>
            </p:custDataLst>
          </p:nvPr>
        </p:nvSpPr>
        <p:spPr bwMode="gray">
          <a:xfrm>
            <a:off x="2193925" y="6296025"/>
            <a:ext cx="6767513" cy="4206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en-US" dirty="0">
                <a:solidFill>
                  <a:schemeClr val="bg1"/>
                </a:solidFill>
              </a:rPr>
              <a:t>Data and History</a:t>
            </a:r>
          </a:p>
        </p:txBody>
      </p:sp>
      <p:pic>
        <p:nvPicPr>
          <p:cNvPr id="13" name="TitleBottomBarBW"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913" y="6443663"/>
            <a:ext cx="163671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40013" y="2133600"/>
            <a:ext cx="4935537" cy="487363"/>
          </a:xfrm>
        </p:spPr>
        <p:txBody>
          <a:bodyPr/>
          <a:lstStyle>
            <a:lvl1pPr>
              <a:defRPr sz="3200" b="0"/>
            </a:lvl1pPr>
          </a:lstStyle>
          <a:p>
            <a:pPr lvl="0"/>
            <a:r>
              <a:rPr lang="en-US" noProof="0" dirty="0"/>
              <a:t>Click to edit Master title</a:t>
            </a:r>
          </a:p>
        </p:txBody>
      </p:sp>
      <p:sp>
        <p:nvSpPr>
          <p:cNvPr id="13315" name="Rectangle 1027"/>
          <p:cNvSpPr>
            <a:spLocks noGrp="1" noChangeArrowheads="1"/>
          </p:cNvSpPr>
          <p:nvPr>
            <p:ph type="subTitle" idx="1"/>
          </p:nvPr>
        </p:nvSpPr>
        <p:spPr>
          <a:xfrm>
            <a:off x="2640013" y="3867150"/>
            <a:ext cx="4935537" cy="215444"/>
          </a:xfrm>
        </p:spPr>
        <p:txBody>
          <a:bodyPr>
            <a:spAutoFit/>
          </a:bodyPr>
          <a:lstStyle>
            <a:lvl1pPr>
              <a:defRPr sz="1400" baseline="0"/>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250274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0"/>
          <p:cNvSpPr>
            <a:spLocks noGrp="1" noChangeArrowheads="1"/>
          </p:cNvSpPr>
          <p:nvPr>
            <p:ph type="sldNum" sz="quarter" idx="10"/>
          </p:nvPr>
        </p:nvSpPr>
        <p:spPr>
          <a:ln/>
        </p:spPr>
        <p:txBody>
          <a:bodyPr/>
          <a:lstStyle>
            <a:lvl1pPr>
              <a:defRPr/>
            </a:lvl1pPr>
          </a:lstStyle>
          <a:p>
            <a:pPr>
              <a:defRPr/>
            </a:pPr>
            <a:fld id="{F8579D07-9031-4765-AC3A-674592F61057}" type="slidenum">
              <a:rPr lang="en-US"/>
              <a:pPr>
                <a:defRPr/>
              </a:pPr>
              <a:t>‹#›</a:t>
            </a:fld>
            <a:r>
              <a:rPr lang="en-US"/>
              <a:t> </a:t>
            </a:r>
          </a:p>
        </p:txBody>
      </p:sp>
    </p:spTree>
    <p:extLst>
      <p:ext uri="{BB962C8B-B14F-4D97-AF65-F5344CB8AC3E}">
        <p14:creationId xmlns:p14="http://schemas.microsoft.com/office/powerpoint/2010/main" val="339487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230188"/>
            <a:ext cx="2154237" cy="2943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3" y="230188"/>
            <a:ext cx="6311900" cy="294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0"/>
          <p:cNvSpPr>
            <a:spLocks noGrp="1" noChangeArrowheads="1"/>
          </p:cNvSpPr>
          <p:nvPr>
            <p:ph type="sldNum" sz="quarter" idx="10"/>
          </p:nvPr>
        </p:nvSpPr>
        <p:spPr>
          <a:ln/>
        </p:spPr>
        <p:txBody>
          <a:bodyPr/>
          <a:lstStyle>
            <a:lvl1pPr>
              <a:defRPr/>
            </a:lvl1pPr>
          </a:lstStyle>
          <a:p>
            <a:pPr>
              <a:defRPr/>
            </a:pPr>
            <a:fld id="{986FE5C4-EF9D-443A-865F-B88ABBA47E66}" type="slidenum">
              <a:rPr lang="en-US"/>
              <a:pPr>
                <a:defRPr/>
              </a:pPr>
              <a:t>‹#›</a:t>
            </a:fld>
            <a:r>
              <a:rPr lang="en-US"/>
              <a:t> </a:t>
            </a:r>
          </a:p>
        </p:txBody>
      </p:sp>
    </p:spTree>
    <p:extLst>
      <p:ext uri="{BB962C8B-B14F-4D97-AF65-F5344CB8AC3E}">
        <p14:creationId xmlns:p14="http://schemas.microsoft.com/office/powerpoint/2010/main" val="408765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0"/>
          <p:cNvSpPr>
            <a:spLocks noGrp="1" noChangeArrowheads="1"/>
          </p:cNvSpPr>
          <p:nvPr>
            <p:ph type="sldNum" sz="quarter" idx="10"/>
          </p:nvPr>
        </p:nvSpPr>
        <p:spPr>
          <a:ln/>
        </p:spPr>
        <p:txBody>
          <a:bodyPr/>
          <a:lstStyle>
            <a:lvl1pPr>
              <a:defRPr/>
            </a:lvl1pPr>
          </a:lstStyle>
          <a:p>
            <a:pPr>
              <a:defRPr/>
            </a:pPr>
            <a:fld id="{7FADFD76-5865-4FDF-BE54-2F75BF429C60}" type="slidenum">
              <a:rPr lang="en-US"/>
              <a:pPr>
                <a:defRPr/>
              </a:pPr>
              <a:t>‹#›</a:t>
            </a:fld>
            <a:r>
              <a:rPr lang="en-US"/>
              <a:t> </a:t>
            </a:r>
          </a:p>
        </p:txBody>
      </p:sp>
    </p:spTree>
    <p:extLst>
      <p:ext uri="{BB962C8B-B14F-4D97-AF65-F5344CB8AC3E}">
        <p14:creationId xmlns:p14="http://schemas.microsoft.com/office/powerpoint/2010/main" val="124891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08025" y="2849563"/>
            <a:ext cx="7616825" cy="14700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9F211067-A7F5-4312-B844-74BDD976E2F1}" type="slidenum">
              <a:rPr lang="en-US"/>
              <a:pPr>
                <a:defRPr/>
              </a:pPr>
              <a:t>‹#›</a:t>
            </a:fld>
            <a:r>
              <a:rPr lang="en-US"/>
              <a:t> </a:t>
            </a:r>
          </a:p>
        </p:txBody>
      </p:sp>
    </p:spTree>
    <p:extLst>
      <p:ext uri="{BB962C8B-B14F-4D97-AF65-F5344CB8AC3E}">
        <p14:creationId xmlns:p14="http://schemas.microsoft.com/office/powerpoint/2010/main" val="225932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52563" y="1951038"/>
            <a:ext cx="2074862"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79825" y="1951038"/>
            <a:ext cx="2074863"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ln/>
        </p:spPr>
        <p:txBody>
          <a:bodyPr/>
          <a:lstStyle>
            <a:lvl1pPr>
              <a:defRPr/>
            </a:lvl1pPr>
          </a:lstStyle>
          <a:p>
            <a:pPr>
              <a:defRPr/>
            </a:pPr>
            <a:fld id="{8549F5E1-52AE-471A-A07E-05D59AD32E71}" type="slidenum">
              <a:rPr lang="en-US"/>
              <a:pPr>
                <a:defRPr/>
              </a:pPr>
              <a:t>‹#›</a:t>
            </a:fld>
            <a:r>
              <a:rPr lang="en-US"/>
              <a:t> </a:t>
            </a:r>
          </a:p>
        </p:txBody>
      </p:sp>
    </p:spTree>
    <p:extLst>
      <p:ext uri="{BB962C8B-B14F-4D97-AF65-F5344CB8AC3E}">
        <p14:creationId xmlns:p14="http://schemas.microsoft.com/office/powerpoint/2010/main" val="389669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7675" y="1504950"/>
            <a:ext cx="3959225"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767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52950" y="1504950"/>
            <a:ext cx="3960813"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0"/>
          <p:cNvSpPr>
            <a:spLocks noGrp="1" noChangeArrowheads="1"/>
          </p:cNvSpPr>
          <p:nvPr>
            <p:ph type="sldNum" sz="quarter" idx="10"/>
          </p:nvPr>
        </p:nvSpPr>
        <p:spPr>
          <a:ln/>
        </p:spPr>
        <p:txBody>
          <a:bodyPr/>
          <a:lstStyle>
            <a:lvl1pPr>
              <a:defRPr/>
            </a:lvl1pPr>
          </a:lstStyle>
          <a:p>
            <a:pPr>
              <a:defRPr/>
            </a:pPr>
            <a:fld id="{D1266182-285D-40FF-9FE7-A40289EEDE97}" type="slidenum">
              <a:rPr lang="en-US"/>
              <a:pPr>
                <a:defRPr/>
              </a:pPr>
              <a:t>‹#›</a:t>
            </a:fld>
            <a:r>
              <a:rPr lang="en-US"/>
              <a:t> </a:t>
            </a:r>
          </a:p>
        </p:txBody>
      </p:sp>
    </p:spTree>
    <p:extLst>
      <p:ext uri="{BB962C8B-B14F-4D97-AF65-F5344CB8AC3E}">
        <p14:creationId xmlns:p14="http://schemas.microsoft.com/office/powerpoint/2010/main" val="176354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0"/>
          <p:cNvSpPr>
            <a:spLocks noGrp="1" noChangeArrowheads="1"/>
          </p:cNvSpPr>
          <p:nvPr>
            <p:ph type="sldNum" sz="quarter" idx="10"/>
          </p:nvPr>
        </p:nvSpPr>
        <p:spPr>
          <a:ln/>
        </p:spPr>
        <p:txBody>
          <a:bodyPr/>
          <a:lstStyle>
            <a:lvl1pPr>
              <a:defRPr/>
            </a:lvl1pPr>
          </a:lstStyle>
          <a:p>
            <a:pPr>
              <a:defRPr/>
            </a:pPr>
            <a:fld id="{F7181ACD-67D6-4BD1-8018-928214F638C4}" type="slidenum">
              <a:rPr lang="en-US"/>
              <a:pPr>
                <a:defRPr/>
              </a:pPr>
              <a:t>‹#›</a:t>
            </a:fld>
            <a:r>
              <a:rPr lang="en-US"/>
              <a:t> </a:t>
            </a:r>
          </a:p>
        </p:txBody>
      </p:sp>
    </p:spTree>
    <p:extLst>
      <p:ext uri="{BB962C8B-B14F-4D97-AF65-F5344CB8AC3E}">
        <p14:creationId xmlns:p14="http://schemas.microsoft.com/office/powerpoint/2010/main" val="47289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A967A43D-3604-450B-8B74-A7D90A3A0487}" type="slidenum">
              <a:rPr lang="en-US"/>
              <a:pPr>
                <a:defRPr/>
              </a:pPr>
              <a:t>‹#›</a:t>
            </a:fld>
            <a:r>
              <a:rPr lang="en-US"/>
              <a:t> </a:t>
            </a:r>
          </a:p>
        </p:txBody>
      </p:sp>
    </p:spTree>
    <p:extLst>
      <p:ext uri="{BB962C8B-B14F-4D97-AF65-F5344CB8AC3E}">
        <p14:creationId xmlns:p14="http://schemas.microsoft.com/office/powerpoint/2010/main" val="170307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03613" y="268288"/>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7675" y="1406525"/>
            <a:ext cx="2947988" cy="459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A67A839E-4B0F-443F-BEBE-C3ED426DA283}" type="slidenum">
              <a:rPr lang="en-US"/>
              <a:pPr>
                <a:defRPr/>
              </a:pPr>
              <a:t>‹#›</a:t>
            </a:fld>
            <a:r>
              <a:rPr lang="en-US"/>
              <a:t> </a:t>
            </a:r>
          </a:p>
        </p:txBody>
      </p:sp>
    </p:spTree>
    <p:extLst>
      <p:ext uri="{BB962C8B-B14F-4D97-AF65-F5344CB8AC3E}">
        <p14:creationId xmlns:p14="http://schemas.microsoft.com/office/powerpoint/2010/main" val="407002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55775" y="600075"/>
            <a:ext cx="5376863" cy="4033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55775" y="5260975"/>
            <a:ext cx="5376863" cy="788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4C66587E-162B-4BD6-AD1F-02D0CB4EBC16}" type="slidenum">
              <a:rPr lang="en-US"/>
              <a:pPr>
                <a:defRPr/>
              </a:pPr>
              <a:t>‹#›</a:t>
            </a:fld>
            <a:r>
              <a:rPr lang="en-US"/>
              <a:t> </a:t>
            </a:r>
          </a:p>
        </p:txBody>
      </p:sp>
    </p:spTree>
    <p:extLst>
      <p:ext uri="{BB962C8B-B14F-4D97-AF65-F5344CB8AC3E}">
        <p14:creationId xmlns:p14="http://schemas.microsoft.com/office/powerpoint/2010/main" val="295232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F08B62-D0BC-4DBF-A389-30ECF833C8AD}"/>
              </a:ext>
            </a:extLst>
          </p:cNvPr>
          <p:cNvGraphicFramePr>
            <a:graphicFrameLocks noChangeAspect="1"/>
          </p:cNvGraphicFramePr>
          <p:nvPr userDrawn="1">
            <p:custDataLst>
              <p:tags r:id="rId13"/>
            </p:custDataLst>
            <p:extLst>
              <p:ext uri="{D42A27DB-BD31-4B8C-83A1-F6EECF244321}">
                <p14:modId xmlns:p14="http://schemas.microsoft.com/office/powerpoint/2010/main" val="406206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4" progId="TCLayout.ActiveDocument.1">
                  <p:embed/>
                </p:oleObj>
              </mc:Choice>
              <mc:Fallback>
                <p:oleObj name="think-cell Slide" r:id="rId15" imgW="473" imgH="47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26" name="SlideBottomBar"/>
          <p:cNvSpPr>
            <a:spLocks noChangeArrowheads="1"/>
          </p:cNvSpPr>
          <p:nvPr/>
        </p:nvSpPr>
        <p:spPr bwMode="auto">
          <a:xfrm>
            <a:off x="0" y="6300788"/>
            <a:ext cx="8961438" cy="4222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027" name="McK 2. Slide Title"/>
          <p:cNvSpPr>
            <a:spLocks noGrp="1" noChangeArrowheads="1"/>
          </p:cNvSpPr>
          <p:nvPr>
            <p:ph type="title"/>
          </p:nvPr>
        </p:nvSpPr>
        <p:spPr bwMode="auto">
          <a:xfrm>
            <a:off x="119063"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8" name="McK 1. On-page tracker" hidden="1"/>
          <p:cNvSpPr>
            <a:spLocks noChangeArrowheads="1"/>
          </p:cNvSpPr>
          <p:nvPr/>
        </p:nvSpPr>
        <p:spPr bwMode="auto">
          <a:xfrm>
            <a:off x="119063" y="26988"/>
            <a:ext cx="8509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rPr>
              <a:t>TRACKER</a:t>
            </a:r>
          </a:p>
        </p:txBody>
      </p:sp>
      <p:sp>
        <p:nvSpPr>
          <p:cNvPr id="1032" name="McK 3. Unit of measure" hidden="1"/>
          <p:cNvSpPr txBox="1">
            <a:spLocks noChangeArrowheads="1"/>
          </p:cNvSpPr>
          <p:nvPr/>
        </p:nvSpPr>
        <p:spPr bwMode="auto">
          <a:xfrm>
            <a:off x="119063" y="531813"/>
            <a:ext cx="36560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400">
                <a:solidFill>
                  <a:srgbClr val="808080"/>
                </a:solidFill>
              </a:rPr>
              <a:t>Unit of measure</a:t>
            </a:r>
          </a:p>
        </p:txBody>
      </p:sp>
      <p:grpSp>
        <p:nvGrpSpPr>
          <p:cNvPr id="1030" name="McK Slide Elements"/>
          <p:cNvGrpSpPr>
            <a:grpSpLocks/>
          </p:cNvGrpSpPr>
          <p:nvPr userDrawn="1"/>
        </p:nvGrpSpPr>
        <p:grpSpPr bwMode="auto">
          <a:xfrm>
            <a:off x="119063" y="6080125"/>
            <a:ext cx="8548687" cy="508000"/>
            <a:chOff x="75" y="3830"/>
            <a:chExt cx="5385" cy="320"/>
          </a:xfrm>
        </p:grpSpPr>
        <p:sp>
          <p:nvSpPr>
            <p:cNvPr id="1151" name="McK 4. Footnote" hidden="1"/>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a:t>1 Footnote</a:t>
              </a:r>
            </a:p>
          </p:txBody>
        </p:sp>
        <p:sp>
          <p:nvSpPr>
            <p:cNvPr id="1039" name="McK 5. Source" hidden="1"/>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a:solidFill>
                    <a:srgbClr val="000000"/>
                  </a:solidFill>
                </a:rPr>
                <a:t>SOURCE: Source</a:t>
              </a:r>
            </a:p>
          </p:txBody>
        </p:sp>
      </p:grpSp>
      <p:grpSp>
        <p:nvGrpSpPr>
          <p:cNvPr id="1031" name="ACET" hidden="1"/>
          <p:cNvGrpSpPr>
            <a:grpSpLocks/>
          </p:cNvGrpSpPr>
          <p:nvPr/>
        </p:nvGrpSpPr>
        <p:grpSpPr bwMode="auto">
          <a:xfrm>
            <a:off x="1452563" y="1127125"/>
            <a:ext cx="4264025" cy="508000"/>
            <a:chOff x="915" y="710"/>
            <a:chExt cx="2686" cy="320"/>
          </a:xfrm>
        </p:grpSpPr>
        <p:cxnSp>
          <p:nvCxnSpPr>
            <p:cNvPr id="1036" name="AutoShape 249" hidden="1"/>
            <p:cNvCxnSpPr>
              <a:cxnSpLocks noChangeShapeType="1"/>
              <a:stCxn id="1037" idx="4"/>
              <a:endCxn id="1037"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7"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a:t>Title</a:t>
              </a:r>
            </a:p>
            <a:p>
              <a:r>
                <a:rPr lang="en-US">
                  <a:solidFill>
                    <a:srgbClr val="808080"/>
                  </a:solidFill>
                </a:rPr>
                <a:t>Unit of measure</a:t>
              </a:r>
            </a:p>
          </p:txBody>
        </p:sp>
      </p:grpSp>
      <p:sp>
        <p:nvSpPr>
          <p:cNvPr id="1304" name="Rectangle 280"/>
          <p:cNvSpPr>
            <a:spLocks noGrp="1" noChangeArrowheads="1"/>
          </p:cNvSpPr>
          <p:nvPr>
            <p:ph type="sldNum" sz="quarter" idx="4"/>
          </p:nvPr>
        </p:nvSpPr>
        <p:spPr bwMode="auto">
          <a:xfrm>
            <a:off x="8545513" y="6435725"/>
            <a:ext cx="1952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smtClean="0">
                <a:solidFill>
                  <a:srgbClr val="000000"/>
                </a:solidFill>
              </a:defRPr>
            </a:lvl1pPr>
          </a:lstStyle>
          <a:p>
            <a:pPr>
              <a:defRPr/>
            </a:pPr>
            <a:fld id="{D10515B7-46EB-4C53-ABD5-2D56DDFCDF11}" type="slidenum">
              <a:rPr lang="en-US"/>
              <a:pPr>
                <a:defRPr/>
              </a:pPr>
              <a:t>‹#›</a:t>
            </a:fld>
            <a:r>
              <a:rPr lang="en-US"/>
              <a:t> </a:t>
            </a:r>
          </a:p>
        </p:txBody>
      </p:sp>
      <p:sp>
        <p:nvSpPr>
          <p:cNvPr id="1033" name="doc id"/>
          <p:cNvSpPr>
            <a:spLocks noChangeArrowheads="1"/>
          </p:cNvSpPr>
          <p:nvPr/>
        </p:nvSpPr>
        <p:spPr bwMode="auto">
          <a:xfrm>
            <a:off x="8081963"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cs-CZ" sz="800">
              <a:solidFill>
                <a:srgbClr val="000000"/>
              </a:solidFill>
            </a:endParaRPr>
          </a:p>
        </p:txBody>
      </p:sp>
      <p:sp>
        <p:nvSpPr>
          <p:cNvPr id="1034" name="Rectangle 286"/>
          <p:cNvSpPr>
            <a:spLocks noGrp="1" noChangeArrowheads="1"/>
          </p:cNvSpPr>
          <p:nvPr>
            <p:ph type="body" idx="1"/>
          </p:nvPr>
        </p:nvSpPr>
        <p:spPr bwMode="auto">
          <a:xfrm>
            <a:off x="1452563" y="1951038"/>
            <a:ext cx="4302125"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SlideLogoSeparator"/>
          <p:cNvSpPr>
            <a:spLocks noChangeArrowheads="1"/>
          </p:cNvSpPr>
          <p:nvPr>
            <p:custDataLst>
              <p:tags r:id="rId14"/>
            </p:custDataLst>
          </p:nvPr>
        </p:nvSpPr>
        <p:spPr bwMode="auto">
          <a:xfrm>
            <a:off x="8418513" y="6403975"/>
            <a:ext cx="396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895350"/>
            <a:r>
              <a:rPr lang="en-US" sz="1200"/>
              <a:t>|</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4.xml"/><Relationship Id="rId3" Type="http://schemas.openxmlformats.org/officeDocument/2006/relationships/oleObject" Target="../embeddings/oleObject2.bin"/><Relationship Id="rId12" Type="http://schemas.openxmlformats.org/officeDocument/2006/relationships/image" Target="../media/image7.png"/><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9.png"/><Relationship Id="rId1" Type="http://schemas.openxmlformats.org/officeDocument/2006/relationships/tags" Target="../tags/tag5.xml"/><Relationship Id="rId6" Type="http://schemas.openxmlformats.org/officeDocument/2006/relationships/customXml" Target="../ink/ink1.xml"/><Relationship Id="rId11" Type="http://schemas.openxmlformats.org/officeDocument/2006/relationships/customXml" Target="../ink/ink3.xml"/><Relationship Id="rId5" Type="http://schemas.openxmlformats.org/officeDocument/2006/relationships/image" Target="../media/image3.png"/><Relationship Id="rId15" Type="http://schemas.openxmlformats.org/officeDocument/2006/relationships/customXml" Target="../ink/ink5.xml"/><Relationship Id="rId10" Type="http://schemas.openxmlformats.org/officeDocument/2006/relationships/image" Target="../media/image6.png"/><Relationship Id="rId4" Type="http://schemas.openxmlformats.org/officeDocument/2006/relationships/image" Target="../media/image1.emf"/><Relationship Id="rId9" Type="http://schemas.openxmlformats.org/officeDocument/2006/relationships/customXml" Target="../ink/ink2.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2.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6.jpeg"/><Relationship Id="rId4" Type="http://schemas.openxmlformats.org/officeDocument/2006/relationships/image" Target="../media/image1.emf"/><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4.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hyperlink" Target="http://beyondragstoriches.org/home-exhibit"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newcatalog.library.cornell.edu/catalog/5508453" TargetMode="External"/><Relationship Id="rId5" Type="http://schemas.openxmlformats.org/officeDocument/2006/relationships/hyperlink" Target="https://www.ancestrylibrary.com/" TargetMode="Externa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6.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9.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3.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D7A634D-665A-4034-98E1-54EE4AE0F8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5" name="Object 4" hidden="1">
                        <a:extLst>
                          <a:ext uri="{FF2B5EF4-FFF2-40B4-BE49-F238E27FC236}">
                            <a16:creationId xmlns:a16="http://schemas.microsoft.com/office/drawing/2014/main" id="{9D7A634D-665A-4034-98E1-54EE4AE0F8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CDF3AF-8AD7-4B0A-9247-47D127DF85FE}"/>
              </a:ext>
            </a:extLst>
          </p:cNvPr>
          <p:cNvSpPr>
            <a:spLocks noGrp="1"/>
          </p:cNvSpPr>
          <p:nvPr>
            <p:ph type="title"/>
          </p:nvPr>
        </p:nvSpPr>
        <p:spPr>
          <a:xfrm>
            <a:off x="119063" y="230188"/>
            <a:ext cx="8618537" cy="584775"/>
          </a:xfrm>
        </p:spPr>
        <p:txBody>
          <a:bodyPr vert="horz"/>
          <a:lstStyle/>
          <a:p>
            <a:r>
              <a:rPr lang="en-US" dirty="0"/>
              <a:t>Large Language Models, what we call AI, like </a:t>
            </a:r>
            <a:r>
              <a:rPr lang="en-US" dirty="0" err="1"/>
              <a:t>ChatGPT</a:t>
            </a:r>
            <a:r>
              <a:rPr lang="en-US" dirty="0"/>
              <a:t> work by probabilities</a:t>
            </a:r>
          </a:p>
        </p:txBody>
      </p:sp>
      <p:sp>
        <p:nvSpPr>
          <p:cNvPr id="4" name="Slide Number Placeholder 3">
            <a:extLst>
              <a:ext uri="{FF2B5EF4-FFF2-40B4-BE49-F238E27FC236}">
                <a16:creationId xmlns:a16="http://schemas.microsoft.com/office/drawing/2014/main" id="{D0F036B3-05D8-45C6-B911-A18B9C6C1C7E}"/>
              </a:ext>
            </a:extLst>
          </p:cNvPr>
          <p:cNvSpPr>
            <a:spLocks noGrp="1"/>
          </p:cNvSpPr>
          <p:nvPr>
            <p:ph type="sldNum" sz="quarter" idx="10"/>
          </p:nvPr>
        </p:nvSpPr>
        <p:spPr/>
        <p:txBody>
          <a:bodyPr/>
          <a:lstStyle/>
          <a:p>
            <a:pPr>
              <a:defRPr/>
            </a:pPr>
            <a:fld id="{7FADFD76-5865-4FDF-BE54-2F75BF429C60}" type="slidenum">
              <a:rPr lang="en-US" smtClean="0"/>
              <a:pPr>
                <a:defRPr/>
              </a:pPr>
              <a:t>0</a:t>
            </a:fld>
            <a:r>
              <a:rPr lang="en-US"/>
              <a:t> </a:t>
            </a:r>
          </a:p>
        </p:txBody>
      </p:sp>
      <p:grpSp>
        <p:nvGrpSpPr>
          <p:cNvPr id="26" name="Group 25">
            <a:extLst>
              <a:ext uri="{FF2B5EF4-FFF2-40B4-BE49-F238E27FC236}">
                <a16:creationId xmlns:a16="http://schemas.microsoft.com/office/drawing/2014/main" id="{9A3A7392-8441-466B-BEE0-0C3AF9A52648}"/>
              </a:ext>
            </a:extLst>
          </p:cNvPr>
          <p:cNvGrpSpPr/>
          <p:nvPr/>
        </p:nvGrpSpPr>
        <p:grpSpPr>
          <a:xfrm>
            <a:off x="302818" y="1206032"/>
            <a:ext cx="3877204" cy="2114236"/>
            <a:chOff x="4445530" y="875315"/>
            <a:chExt cx="3877204" cy="2114236"/>
          </a:xfrm>
        </p:grpSpPr>
        <p:pic>
          <p:nvPicPr>
            <p:cNvPr id="111634" name="Picture 18" descr="From Eliza to ChatGPT: the stormy development of language models | SURF  Communities">
              <a:extLst>
                <a:ext uri="{FF2B5EF4-FFF2-40B4-BE49-F238E27FC236}">
                  <a16:creationId xmlns:a16="http://schemas.microsoft.com/office/drawing/2014/main" id="{903C4D19-B6A9-48E0-A869-BE0F58722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530" y="875315"/>
              <a:ext cx="3877204" cy="21142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66F95B58-54F4-44DF-BCA2-21097BEB8521}"/>
                    </a:ext>
                  </a:extLst>
                </p14:cNvPr>
                <p14:cNvContentPartPr/>
                <p14:nvPr/>
              </p14:nvContentPartPr>
              <p14:xfrm>
                <a:off x="6593287" y="935713"/>
                <a:ext cx="352080" cy="332280"/>
              </p14:xfrm>
            </p:contentPart>
          </mc:Choice>
          <mc:Fallback xmlns="">
            <p:pic>
              <p:nvPicPr>
                <p:cNvPr id="14" name="Ink 13">
                  <a:extLst>
                    <a:ext uri="{FF2B5EF4-FFF2-40B4-BE49-F238E27FC236}">
                      <a16:creationId xmlns:a16="http://schemas.microsoft.com/office/drawing/2014/main" id="{66F95B58-54F4-44DF-BCA2-21097BEB8521}"/>
                    </a:ext>
                  </a:extLst>
                </p:cNvPr>
                <p:cNvPicPr/>
                <p:nvPr/>
              </p:nvPicPr>
              <p:blipFill>
                <a:blip r:embed="rId8"/>
                <a:stretch>
                  <a:fillRect/>
                </a:stretch>
              </p:blipFill>
              <p:spPr>
                <a:xfrm>
                  <a:off x="6588967" y="931398"/>
                  <a:ext cx="360720" cy="3409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D41140F5-65EE-408D-9548-CC719267C3FC}"/>
                    </a:ext>
                  </a:extLst>
                </p14:cNvPr>
                <p14:cNvContentPartPr/>
                <p14:nvPr/>
              </p14:nvContentPartPr>
              <p14:xfrm>
                <a:off x="6846367" y="1399753"/>
                <a:ext cx="73440" cy="95040"/>
              </p14:xfrm>
            </p:contentPart>
          </mc:Choice>
          <mc:Fallback xmlns="">
            <p:pic>
              <p:nvPicPr>
                <p:cNvPr id="15" name="Ink 14">
                  <a:extLst>
                    <a:ext uri="{FF2B5EF4-FFF2-40B4-BE49-F238E27FC236}">
                      <a16:creationId xmlns:a16="http://schemas.microsoft.com/office/drawing/2014/main" id="{D41140F5-65EE-408D-9548-CC719267C3FC}"/>
                    </a:ext>
                  </a:extLst>
                </p:cNvPr>
                <p:cNvPicPr/>
                <p:nvPr/>
              </p:nvPicPr>
              <p:blipFill>
                <a:blip r:embed="rId10"/>
                <a:stretch>
                  <a:fillRect/>
                </a:stretch>
              </p:blipFill>
              <p:spPr>
                <a:xfrm>
                  <a:off x="6842047" y="1395433"/>
                  <a:ext cx="82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F9338EA0-4C0B-472A-98F5-B340BDBFE518}"/>
                    </a:ext>
                  </a:extLst>
                </p14:cNvPr>
                <p14:cNvContentPartPr/>
                <p14:nvPr/>
              </p14:nvContentPartPr>
              <p14:xfrm>
                <a:off x="6956167" y="1382833"/>
                <a:ext cx="51480" cy="78120"/>
              </p14:xfrm>
            </p:contentPart>
          </mc:Choice>
          <mc:Fallback xmlns="">
            <p:pic>
              <p:nvPicPr>
                <p:cNvPr id="16" name="Ink 15">
                  <a:extLst>
                    <a:ext uri="{FF2B5EF4-FFF2-40B4-BE49-F238E27FC236}">
                      <a16:creationId xmlns:a16="http://schemas.microsoft.com/office/drawing/2014/main" id="{F9338EA0-4C0B-472A-98F5-B340BDBFE518}"/>
                    </a:ext>
                  </a:extLst>
                </p:cNvPr>
                <p:cNvPicPr/>
                <p:nvPr/>
              </p:nvPicPr>
              <p:blipFill>
                <a:blip r:embed="rId12"/>
                <a:stretch>
                  <a:fillRect/>
                </a:stretch>
              </p:blipFill>
              <p:spPr>
                <a:xfrm>
                  <a:off x="6951847" y="1378513"/>
                  <a:ext cx="60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BC0D844E-862F-403D-9B1C-5B577A65A7AC}"/>
                    </a:ext>
                  </a:extLst>
                </p14:cNvPr>
                <p14:cNvContentPartPr/>
                <p14:nvPr/>
              </p14:nvContentPartPr>
              <p14:xfrm>
                <a:off x="7053367" y="1302913"/>
                <a:ext cx="84600" cy="229320"/>
              </p14:xfrm>
            </p:contentPart>
          </mc:Choice>
          <mc:Fallback xmlns="">
            <p:pic>
              <p:nvPicPr>
                <p:cNvPr id="19" name="Ink 18">
                  <a:extLst>
                    <a:ext uri="{FF2B5EF4-FFF2-40B4-BE49-F238E27FC236}">
                      <a16:creationId xmlns:a16="http://schemas.microsoft.com/office/drawing/2014/main" id="{BC0D844E-862F-403D-9B1C-5B577A65A7AC}"/>
                    </a:ext>
                  </a:extLst>
                </p:cNvPr>
                <p:cNvPicPr/>
                <p:nvPr/>
              </p:nvPicPr>
              <p:blipFill>
                <a:blip r:embed="rId14"/>
                <a:stretch>
                  <a:fillRect/>
                </a:stretch>
              </p:blipFill>
              <p:spPr>
                <a:xfrm>
                  <a:off x="7049047" y="1298593"/>
                  <a:ext cx="93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27EC5C4C-7C0F-4C1D-88A1-32D621921A94}"/>
                    </a:ext>
                  </a:extLst>
                </p14:cNvPr>
                <p14:cNvContentPartPr/>
                <p14:nvPr/>
              </p14:nvContentPartPr>
              <p14:xfrm>
                <a:off x="6864367" y="1671193"/>
                <a:ext cx="250200" cy="234720"/>
              </p14:xfrm>
            </p:contentPart>
          </mc:Choice>
          <mc:Fallback xmlns="">
            <p:pic>
              <p:nvPicPr>
                <p:cNvPr id="25" name="Ink 24">
                  <a:extLst>
                    <a:ext uri="{FF2B5EF4-FFF2-40B4-BE49-F238E27FC236}">
                      <a16:creationId xmlns:a16="http://schemas.microsoft.com/office/drawing/2014/main" id="{27EC5C4C-7C0F-4C1D-88A1-32D621921A94}"/>
                    </a:ext>
                  </a:extLst>
                </p:cNvPr>
                <p:cNvPicPr/>
                <p:nvPr/>
              </p:nvPicPr>
              <p:blipFill>
                <a:blip r:embed="rId16"/>
                <a:stretch>
                  <a:fillRect/>
                </a:stretch>
              </p:blipFill>
              <p:spPr>
                <a:xfrm>
                  <a:off x="6860047" y="1666873"/>
                  <a:ext cx="258840" cy="243360"/>
                </a:xfrm>
                <a:prstGeom prst="rect">
                  <a:avLst/>
                </a:prstGeom>
              </p:spPr>
            </p:pic>
          </mc:Fallback>
        </mc:AlternateContent>
      </p:grpSp>
      <p:pic>
        <p:nvPicPr>
          <p:cNvPr id="111642" name="Picture 26" descr="Emergent Abilities of Large Language Models">
            <a:extLst>
              <a:ext uri="{FF2B5EF4-FFF2-40B4-BE49-F238E27FC236}">
                <a16:creationId xmlns:a16="http://schemas.microsoft.com/office/drawing/2014/main" id="{49FA0368-E3B5-4583-96B0-EE33E01D9AC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063" y="3401207"/>
            <a:ext cx="8328555" cy="160522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37B6B61-D4AD-4BCB-8BAE-C64A46DC5BF7}"/>
              </a:ext>
            </a:extLst>
          </p:cNvPr>
          <p:cNvSpPr txBox="1"/>
          <p:nvPr/>
        </p:nvSpPr>
        <p:spPr>
          <a:xfrm>
            <a:off x="5240867" y="1825510"/>
            <a:ext cx="2103140" cy="246221"/>
          </a:xfrm>
          <a:prstGeom prst="rect">
            <a:avLst/>
          </a:prstGeom>
          <a:noFill/>
        </p:spPr>
        <p:txBody>
          <a:bodyPr wrap="none" lIns="0" tIns="0" rIns="0" bIns="0" rtlCol="0">
            <a:spAutoFit/>
          </a:bodyPr>
          <a:lstStyle/>
          <a:p>
            <a:r>
              <a:rPr lang="en-US" dirty="0"/>
              <a:t>The cat sat on the mat.</a:t>
            </a:r>
          </a:p>
        </p:txBody>
      </p:sp>
    </p:spTree>
    <p:extLst>
      <p:ext uri="{BB962C8B-B14F-4D97-AF65-F5344CB8AC3E}">
        <p14:creationId xmlns:p14="http://schemas.microsoft.com/office/powerpoint/2010/main" val="184979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25F3E8C-A109-4F23-847E-EA0C2F1253D9}"/>
              </a:ext>
            </a:extLst>
          </p:cNvPr>
          <p:cNvGraphicFramePr>
            <a:graphicFrameLocks noChangeAspect="1"/>
          </p:cNvGraphicFramePr>
          <p:nvPr>
            <p:custDataLst>
              <p:tags r:id="rId1"/>
            </p:custDataLst>
            <p:extLst>
              <p:ext uri="{D42A27DB-BD31-4B8C-83A1-F6EECF244321}">
                <p14:modId xmlns:p14="http://schemas.microsoft.com/office/powerpoint/2010/main" val="4061316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6" name="Object 5" hidden="1">
                        <a:extLst>
                          <a:ext uri="{FF2B5EF4-FFF2-40B4-BE49-F238E27FC236}">
                            <a16:creationId xmlns:a16="http://schemas.microsoft.com/office/drawing/2014/main" id="{B25F3E8C-A109-4F23-847E-EA0C2F1253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93719C-B891-4543-9640-E4CDBFE2015D}"/>
              </a:ext>
            </a:extLst>
          </p:cNvPr>
          <p:cNvSpPr>
            <a:spLocks noGrp="1"/>
          </p:cNvSpPr>
          <p:nvPr>
            <p:ph type="title"/>
          </p:nvPr>
        </p:nvSpPr>
        <p:spPr>
          <a:xfrm>
            <a:off x="119063" y="230188"/>
            <a:ext cx="8618537" cy="584775"/>
          </a:xfrm>
        </p:spPr>
        <p:txBody>
          <a:bodyPr vert="horz"/>
          <a:lstStyle/>
          <a:p>
            <a:r>
              <a:rPr lang="en-US" dirty="0"/>
              <a:t>Students learned data science math, but also historical techniques like OCR</a:t>
            </a:r>
          </a:p>
        </p:txBody>
      </p:sp>
      <p:sp>
        <p:nvSpPr>
          <p:cNvPr id="4" name="Slide Number Placeholder 3">
            <a:extLst>
              <a:ext uri="{FF2B5EF4-FFF2-40B4-BE49-F238E27FC236}">
                <a16:creationId xmlns:a16="http://schemas.microsoft.com/office/drawing/2014/main" id="{899150E1-C9E5-4278-A5B8-4DCFAD7DE1FC}"/>
              </a:ext>
            </a:extLst>
          </p:cNvPr>
          <p:cNvSpPr>
            <a:spLocks noGrp="1"/>
          </p:cNvSpPr>
          <p:nvPr>
            <p:ph type="sldNum" sz="quarter" idx="10"/>
          </p:nvPr>
        </p:nvSpPr>
        <p:spPr/>
        <p:txBody>
          <a:bodyPr/>
          <a:lstStyle/>
          <a:p>
            <a:pPr>
              <a:defRPr/>
            </a:pPr>
            <a:fld id="{7FADFD76-5865-4FDF-BE54-2F75BF429C60}" type="slidenum">
              <a:rPr lang="en-US" smtClean="0"/>
              <a:pPr>
                <a:defRPr/>
              </a:pPr>
              <a:t>9</a:t>
            </a:fld>
            <a:r>
              <a:rPr lang="en-US"/>
              <a:t> </a:t>
            </a:r>
          </a:p>
        </p:txBody>
      </p:sp>
      <p:pic>
        <p:nvPicPr>
          <p:cNvPr id="9" name="Picture 8">
            <a:extLst>
              <a:ext uri="{FF2B5EF4-FFF2-40B4-BE49-F238E27FC236}">
                <a16:creationId xmlns:a16="http://schemas.microsoft.com/office/drawing/2014/main" id="{02B2D3B8-9119-4350-A0FA-9A4186112589}"/>
              </a:ext>
            </a:extLst>
          </p:cNvPr>
          <p:cNvPicPr>
            <a:picLocks noChangeAspect="1"/>
          </p:cNvPicPr>
          <p:nvPr/>
        </p:nvPicPr>
        <p:blipFill>
          <a:blip r:embed="rId5"/>
          <a:stretch>
            <a:fillRect/>
          </a:stretch>
        </p:blipFill>
        <p:spPr>
          <a:xfrm>
            <a:off x="221905" y="770718"/>
            <a:ext cx="8616501" cy="5399302"/>
          </a:xfrm>
          <a:prstGeom prst="rect">
            <a:avLst/>
          </a:prstGeom>
        </p:spPr>
      </p:pic>
    </p:spTree>
    <p:extLst>
      <p:ext uri="{BB962C8B-B14F-4D97-AF65-F5344CB8AC3E}">
        <p14:creationId xmlns:p14="http://schemas.microsoft.com/office/powerpoint/2010/main" val="78088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05F9D9-5148-4F38-B536-F5FE8A496B07}"/>
              </a:ext>
            </a:extLst>
          </p:cNvPr>
          <p:cNvGraphicFramePr>
            <a:graphicFrameLocks noChangeAspect="1"/>
          </p:cNvGraphicFramePr>
          <p:nvPr>
            <p:custDataLst>
              <p:tags r:id="rId1"/>
            </p:custDataLst>
            <p:extLst>
              <p:ext uri="{D42A27DB-BD31-4B8C-83A1-F6EECF244321}">
                <p14:modId xmlns:p14="http://schemas.microsoft.com/office/powerpoint/2010/main" val="250646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6" name="Object 5" hidden="1">
                        <a:extLst>
                          <a:ext uri="{FF2B5EF4-FFF2-40B4-BE49-F238E27FC236}">
                            <a16:creationId xmlns:a16="http://schemas.microsoft.com/office/drawing/2014/main" id="{E405F9D9-5148-4F38-B536-F5FE8A496B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6BC6F2-85AD-4DAB-993D-0E3F0D949DBA}"/>
              </a:ext>
            </a:extLst>
          </p:cNvPr>
          <p:cNvSpPr>
            <a:spLocks noGrp="1"/>
          </p:cNvSpPr>
          <p:nvPr>
            <p:ph type="title"/>
          </p:nvPr>
        </p:nvSpPr>
        <p:spPr>
          <a:xfrm>
            <a:off x="119063" y="230188"/>
            <a:ext cx="8618537" cy="584775"/>
          </a:xfrm>
        </p:spPr>
        <p:txBody>
          <a:bodyPr vert="horz"/>
          <a:lstStyle/>
          <a:p>
            <a:r>
              <a:rPr lang="en-US" dirty="0" err="1"/>
              <a:t>ChatGPT</a:t>
            </a:r>
            <a:r>
              <a:rPr lang="en-US" dirty="0"/>
              <a:t> writes code to use the Google and </a:t>
            </a:r>
            <a:r>
              <a:rPr lang="en-US" dirty="0" err="1"/>
              <a:t>ChatGPT</a:t>
            </a:r>
            <a:r>
              <a:rPr lang="en-US" dirty="0"/>
              <a:t> APIs to OCR and clean the text</a:t>
            </a:r>
          </a:p>
        </p:txBody>
      </p:sp>
      <p:sp>
        <p:nvSpPr>
          <p:cNvPr id="4" name="Slide Number Placeholder 3">
            <a:extLst>
              <a:ext uri="{FF2B5EF4-FFF2-40B4-BE49-F238E27FC236}">
                <a16:creationId xmlns:a16="http://schemas.microsoft.com/office/drawing/2014/main" id="{1B1ECE4E-0658-49C6-9804-2950FA3055B0}"/>
              </a:ext>
            </a:extLst>
          </p:cNvPr>
          <p:cNvSpPr>
            <a:spLocks noGrp="1"/>
          </p:cNvSpPr>
          <p:nvPr>
            <p:ph type="sldNum" sz="quarter" idx="10"/>
          </p:nvPr>
        </p:nvSpPr>
        <p:spPr/>
        <p:txBody>
          <a:bodyPr/>
          <a:lstStyle/>
          <a:p>
            <a:pPr>
              <a:defRPr/>
            </a:pPr>
            <a:fld id="{7FADFD76-5865-4FDF-BE54-2F75BF429C60}" type="slidenum">
              <a:rPr lang="en-US" smtClean="0"/>
              <a:pPr>
                <a:defRPr/>
              </a:pPr>
              <a:t>10</a:t>
            </a:fld>
            <a:r>
              <a:rPr lang="en-US"/>
              <a:t> </a:t>
            </a:r>
          </a:p>
        </p:txBody>
      </p:sp>
      <p:graphicFrame>
        <p:nvGraphicFramePr>
          <p:cNvPr id="9" name="Diagram 8">
            <a:extLst>
              <a:ext uri="{FF2B5EF4-FFF2-40B4-BE49-F238E27FC236}">
                <a16:creationId xmlns:a16="http://schemas.microsoft.com/office/drawing/2014/main" id="{2F7CE484-737C-4E88-A9DE-C5F9A1C9F4F7}"/>
              </a:ext>
            </a:extLst>
          </p:cNvPr>
          <p:cNvGraphicFramePr/>
          <p:nvPr/>
        </p:nvGraphicFramePr>
        <p:xfrm>
          <a:off x="119063" y="775742"/>
          <a:ext cx="7348802" cy="160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23E99BB5-A5CB-4DFC-94FA-6C31C89B850D}"/>
              </a:ext>
            </a:extLst>
          </p:cNvPr>
          <p:cNvSpPr txBox="1"/>
          <p:nvPr/>
        </p:nvSpPr>
        <p:spPr>
          <a:xfrm>
            <a:off x="157397" y="852916"/>
            <a:ext cx="1195840" cy="246221"/>
          </a:xfrm>
          <a:prstGeom prst="rect">
            <a:avLst/>
          </a:prstGeom>
          <a:noFill/>
        </p:spPr>
        <p:txBody>
          <a:bodyPr wrap="none" lIns="0" tIns="0" rIns="0" bIns="0" rtlCol="0">
            <a:spAutoFit/>
          </a:bodyPr>
          <a:lstStyle/>
          <a:p>
            <a:r>
              <a:rPr lang="en-US" b="1" dirty="0"/>
              <a:t>API Process</a:t>
            </a:r>
          </a:p>
        </p:txBody>
      </p:sp>
      <p:sp>
        <p:nvSpPr>
          <p:cNvPr id="11" name="TextBox 10">
            <a:extLst>
              <a:ext uri="{FF2B5EF4-FFF2-40B4-BE49-F238E27FC236}">
                <a16:creationId xmlns:a16="http://schemas.microsoft.com/office/drawing/2014/main" id="{BA6EE21E-E7E7-467C-9A84-4154BF000AC0}"/>
              </a:ext>
            </a:extLst>
          </p:cNvPr>
          <p:cNvSpPr txBox="1"/>
          <p:nvPr/>
        </p:nvSpPr>
        <p:spPr>
          <a:xfrm>
            <a:off x="157398" y="2300990"/>
            <a:ext cx="1431560" cy="492443"/>
          </a:xfrm>
          <a:prstGeom prst="rect">
            <a:avLst/>
          </a:prstGeom>
          <a:noFill/>
        </p:spPr>
        <p:txBody>
          <a:bodyPr wrap="square" lIns="0" tIns="0" rIns="0" bIns="0" rtlCol="0">
            <a:spAutoFit/>
          </a:bodyPr>
          <a:lstStyle/>
          <a:p>
            <a:r>
              <a:rPr lang="en-US" dirty="0"/>
              <a:t>Used Google Vision API</a:t>
            </a:r>
          </a:p>
        </p:txBody>
      </p:sp>
      <p:sp>
        <p:nvSpPr>
          <p:cNvPr id="12" name="TextBox 11">
            <a:extLst>
              <a:ext uri="{FF2B5EF4-FFF2-40B4-BE49-F238E27FC236}">
                <a16:creationId xmlns:a16="http://schemas.microsoft.com/office/drawing/2014/main" id="{65D43874-2779-4C0D-BE78-403F01DA98A4}"/>
              </a:ext>
            </a:extLst>
          </p:cNvPr>
          <p:cNvSpPr txBox="1"/>
          <p:nvPr/>
        </p:nvSpPr>
        <p:spPr>
          <a:xfrm>
            <a:off x="2004935" y="2300990"/>
            <a:ext cx="2106117" cy="738664"/>
          </a:xfrm>
          <a:prstGeom prst="rect">
            <a:avLst/>
          </a:prstGeom>
          <a:noFill/>
        </p:spPr>
        <p:txBody>
          <a:bodyPr wrap="square" lIns="0" tIns="0" rIns="0" bIns="0" rtlCol="0">
            <a:spAutoFit/>
          </a:bodyPr>
          <a:lstStyle/>
          <a:p>
            <a:r>
              <a:rPr lang="en-US" dirty="0"/>
              <a:t>Used</a:t>
            </a:r>
          </a:p>
          <a:p>
            <a:r>
              <a:rPr lang="en-US" dirty="0" err="1"/>
              <a:t>ChatGPT</a:t>
            </a:r>
            <a:r>
              <a:rPr lang="en-US" dirty="0"/>
              <a:t> API gpt-3.5-turbo</a:t>
            </a:r>
          </a:p>
        </p:txBody>
      </p:sp>
      <p:pic>
        <p:nvPicPr>
          <p:cNvPr id="21" name="Picture 4">
            <a:extLst>
              <a:ext uri="{FF2B5EF4-FFF2-40B4-BE49-F238E27FC236}">
                <a16:creationId xmlns:a16="http://schemas.microsoft.com/office/drawing/2014/main" id="{AFB9E2B6-ED2B-48EF-81CB-099ED4003E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994" y="2834878"/>
            <a:ext cx="3409156" cy="311085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96D0577-2549-449F-9BDF-7DF2D61B5129}"/>
              </a:ext>
            </a:extLst>
          </p:cNvPr>
          <p:cNvSpPr txBox="1"/>
          <p:nvPr/>
        </p:nvSpPr>
        <p:spPr>
          <a:xfrm>
            <a:off x="169934" y="6358036"/>
            <a:ext cx="4381836" cy="307777"/>
          </a:xfrm>
          <a:prstGeom prst="rect">
            <a:avLst/>
          </a:prstGeom>
          <a:noFill/>
        </p:spPr>
        <p:txBody>
          <a:bodyPr wrap="square" lIns="0" tIns="0" rIns="0" bIns="0" rtlCol="0">
            <a:spAutoFit/>
          </a:bodyPr>
          <a:lstStyle/>
          <a:p>
            <a:r>
              <a:rPr lang="en-US" sz="1000" dirty="0">
                <a:solidFill>
                  <a:schemeClr val="bg1"/>
                </a:solidFill>
              </a:rPr>
              <a:t>Image source: Easy Diffusion “create a picture that looks like a lithograph with a medieval </a:t>
            </a:r>
            <a:r>
              <a:rPr lang="en-US" sz="1000" dirty="0" err="1">
                <a:solidFill>
                  <a:schemeClr val="bg1"/>
                </a:solidFill>
              </a:rPr>
              <a:t>christian</a:t>
            </a:r>
            <a:r>
              <a:rPr lang="en-US" sz="1000" dirty="0">
                <a:solidFill>
                  <a:schemeClr val="bg1"/>
                </a:solidFill>
              </a:rPr>
              <a:t> monk and a computer. the setting is a scriptorium.”</a:t>
            </a:r>
          </a:p>
        </p:txBody>
      </p:sp>
    </p:spTree>
    <p:extLst>
      <p:ext uri="{BB962C8B-B14F-4D97-AF65-F5344CB8AC3E}">
        <p14:creationId xmlns:p14="http://schemas.microsoft.com/office/powerpoint/2010/main" val="215598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3570-41AB-4555-BBC5-A9B63B30391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D20391C-505A-477A-BE1F-B25C2AAA9C36}"/>
              </a:ext>
            </a:extLst>
          </p:cNvPr>
          <p:cNvSpPr>
            <a:spLocks noGrp="1"/>
          </p:cNvSpPr>
          <p:nvPr>
            <p:ph type="sldNum" sz="quarter" idx="10"/>
          </p:nvPr>
        </p:nvSpPr>
        <p:spPr/>
        <p:txBody>
          <a:bodyPr/>
          <a:lstStyle/>
          <a:p>
            <a:pPr>
              <a:defRPr/>
            </a:pPr>
            <a:fld id="{7FADFD76-5865-4FDF-BE54-2F75BF429C60}" type="slidenum">
              <a:rPr lang="en-US" smtClean="0"/>
              <a:pPr>
                <a:defRPr/>
              </a:pPr>
              <a:t>11</a:t>
            </a:fld>
            <a:r>
              <a:rPr lang="en-US"/>
              <a:t> </a:t>
            </a:r>
          </a:p>
        </p:txBody>
      </p:sp>
      <p:sp>
        <p:nvSpPr>
          <p:cNvPr id="5" name="TextBox 4">
            <a:extLst>
              <a:ext uri="{FF2B5EF4-FFF2-40B4-BE49-F238E27FC236}">
                <a16:creationId xmlns:a16="http://schemas.microsoft.com/office/drawing/2014/main" id="{E346B4CB-B7C0-4C75-A47E-F0FE9075050C}"/>
              </a:ext>
            </a:extLst>
          </p:cNvPr>
          <p:cNvSpPr txBox="1"/>
          <p:nvPr/>
        </p:nvSpPr>
        <p:spPr>
          <a:xfrm>
            <a:off x="4656806" y="284814"/>
            <a:ext cx="4339652" cy="3847207"/>
          </a:xfrm>
          <a:prstGeom prst="rect">
            <a:avLst/>
          </a:prstGeom>
          <a:noFill/>
        </p:spPr>
        <p:txBody>
          <a:bodyPr wrap="square" lIns="0" tIns="0" rIns="0" bIns="0" rtlCol="0">
            <a:spAutoFit/>
          </a:bodyPr>
          <a:lstStyle/>
          <a:p>
            <a:r>
              <a:rPr lang="en-US" sz="1000" dirty="0"/>
              <a:t>33</a:t>
            </a:r>
          </a:p>
          <a:p>
            <a:r>
              <a:rPr lang="en-US" sz="1000" dirty="0"/>
              <a:t>Mr. L. R. </a:t>
            </a:r>
            <a:r>
              <a:rPr lang="en-US" sz="1000" dirty="0" err="1"/>
              <a:t>Thonas</a:t>
            </a:r>
            <a:r>
              <a:rPr lang="en-US" sz="1000" dirty="0"/>
              <a:t>, Pres.,</a:t>
            </a:r>
          </a:p>
          <a:p>
            <a:r>
              <a:rPr lang="en-US" sz="1000" dirty="0"/>
              <a:t>Pattern Workers National League,</a:t>
            </a:r>
          </a:p>
          <a:p>
            <a:r>
              <a:rPr lang="en-US" sz="1000" dirty="0"/>
              <a:t>Pittsburgh, Pa.</a:t>
            </a:r>
          </a:p>
          <a:p>
            <a:r>
              <a:rPr lang="en-US" sz="1000" dirty="0"/>
              <a:t>July 31,</a:t>
            </a:r>
          </a:p>
          <a:p>
            <a:r>
              <a:rPr lang="en-US" sz="1000" dirty="0"/>
              <a:t>With every wish for </a:t>
            </a:r>
            <a:r>
              <a:rPr lang="en-US" sz="1000" dirty="0" err="1"/>
              <a:t>succesp</a:t>
            </a:r>
            <a:r>
              <a:rPr lang="en-US" sz="1000" dirty="0"/>
              <a:t>, I am,</a:t>
            </a:r>
          </a:p>
          <a:p>
            <a:r>
              <a:rPr lang="en-US" sz="1000" dirty="0"/>
              <a:t>Fraternally yours,</a:t>
            </a:r>
          </a:p>
          <a:p>
            <a:r>
              <a:rPr lang="en-US" sz="1000" dirty="0"/>
              <a:t>Dear Sir &amp; Bro:-</a:t>
            </a:r>
          </a:p>
          <a:p>
            <a:r>
              <a:rPr lang="en-US" sz="1000" dirty="0"/>
              <a:t>In accordance with a statement contained in</a:t>
            </a:r>
          </a:p>
          <a:p>
            <a:r>
              <a:rPr lang="en-US" sz="1000" dirty="0"/>
              <a:t>your letter of recent date, I bog to say that I submitted the ap-</a:t>
            </a:r>
          </a:p>
          <a:p>
            <a:r>
              <a:rPr lang="en-US" sz="1000" dirty="0"/>
              <a:t>plication of your League to my colleagues on the executive council</a:t>
            </a:r>
          </a:p>
          <a:p>
            <a:r>
              <a:rPr lang="en-US" sz="1000" dirty="0"/>
              <a:t>and they have voted for the approval of the same. The </a:t>
            </a:r>
            <a:r>
              <a:rPr lang="en-US" sz="1000" dirty="0" err="1"/>
              <a:t>Cobeill</a:t>
            </a:r>
            <a:endParaRPr lang="en-US" sz="1000" dirty="0"/>
          </a:p>
          <a:p>
            <a:r>
              <a:rPr lang="en-US" sz="1000" dirty="0"/>
              <a:t>Manufacturing Company of Cleveland, O., will be printed in the Ameri</a:t>
            </a:r>
          </a:p>
          <a:p>
            <a:r>
              <a:rPr lang="en-US" sz="1000" dirty="0"/>
              <a:t>our list </a:t>
            </a:r>
            <a:r>
              <a:rPr lang="en-US" sz="1000" dirty="0" err="1"/>
              <a:t>aluar</a:t>
            </a:r>
            <a:r>
              <a:rPr lang="en-US" sz="1000" dirty="0"/>
              <a:t> under the caption</a:t>
            </a:r>
          </a:p>
          <a:p>
            <a:r>
              <a:rPr lang="en-US" sz="1000" dirty="0"/>
              <a:t>can </a:t>
            </a:r>
            <a:r>
              <a:rPr lang="en-US" sz="1000" dirty="0" err="1"/>
              <a:t>Federationist</a:t>
            </a:r>
            <a:endParaRPr lang="en-US" sz="1000" dirty="0"/>
          </a:p>
          <a:p>
            <a:r>
              <a:rPr lang="en-US" sz="1000" dirty="0"/>
              <a:t>of "We Don't Patronize". In transmitting this information to you,</a:t>
            </a:r>
          </a:p>
          <a:p>
            <a:r>
              <a:rPr lang="en-US" sz="1000" dirty="0"/>
              <a:t>permit me on behalf of my colleagues and myself to express the</a:t>
            </a:r>
          </a:p>
          <a:p>
            <a:r>
              <a:rPr lang="en-US" sz="1000" dirty="0"/>
              <a:t>that the time will not be far distant when this company will real-</a:t>
            </a:r>
          </a:p>
          <a:p>
            <a:r>
              <a:rPr lang="en-US" sz="1000" dirty="0" err="1"/>
              <a:t>ize</a:t>
            </a:r>
            <a:r>
              <a:rPr lang="en-US" sz="1000" dirty="0"/>
              <a:t> that it is to its advantage as well as to that of its employ-</a:t>
            </a:r>
          </a:p>
          <a:p>
            <a:r>
              <a:rPr lang="en-US" sz="1000" dirty="0" err="1"/>
              <a:t>oes</a:t>
            </a:r>
            <a:r>
              <a:rPr lang="en-US" sz="1000" dirty="0"/>
              <a:t> and labor in general, to </a:t>
            </a:r>
            <a:r>
              <a:rPr lang="en-US" sz="1000" dirty="0" err="1"/>
              <a:t>nicably</a:t>
            </a:r>
            <a:r>
              <a:rPr lang="en-US" sz="1000" dirty="0"/>
              <a:t> adjust the existing differ-</a:t>
            </a:r>
          </a:p>
          <a:p>
            <a:r>
              <a:rPr lang="en-US" sz="1000" dirty="0" err="1"/>
              <a:t>ences</a:t>
            </a:r>
            <a:r>
              <a:rPr lang="en-US" sz="1000" dirty="0"/>
              <a:t> and concede the fair conditions commended by your National</a:t>
            </a:r>
          </a:p>
          <a:p>
            <a:r>
              <a:rPr lang="en-US" sz="1000" dirty="0"/>
              <a:t>League.</a:t>
            </a:r>
          </a:p>
          <a:p>
            <a:r>
              <a:rPr lang="ko-KR" altLang="en-US" sz="1000" dirty="0"/>
              <a:t>이</a:t>
            </a:r>
          </a:p>
          <a:p>
            <a:r>
              <a:rPr lang="en-US" sz="1000" dirty="0" err="1"/>
              <a:t>Sanelompe</a:t>
            </a:r>
            <a:r>
              <a:rPr lang="en-US" sz="1000" dirty="0"/>
              <a:t> w.</a:t>
            </a:r>
          </a:p>
          <a:p>
            <a:r>
              <a:rPr lang="en-US" sz="1000" dirty="0"/>
              <a:t>Pros. A.P. of L.</a:t>
            </a:r>
          </a:p>
        </p:txBody>
      </p:sp>
      <p:pic>
        <p:nvPicPr>
          <p:cNvPr id="6" name="Picture 5">
            <a:extLst>
              <a:ext uri="{FF2B5EF4-FFF2-40B4-BE49-F238E27FC236}">
                <a16:creationId xmlns:a16="http://schemas.microsoft.com/office/drawing/2014/main" id="{EA66E63D-924B-4995-BDA5-EBFA50618408}"/>
              </a:ext>
            </a:extLst>
          </p:cNvPr>
          <p:cNvPicPr>
            <a:picLocks noChangeAspect="1"/>
          </p:cNvPicPr>
          <p:nvPr/>
        </p:nvPicPr>
        <p:blipFill>
          <a:blip r:embed="rId2"/>
          <a:stretch>
            <a:fillRect/>
          </a:stretch>
        </p:blipFill>
        <p:spPr>
          <a:xfrm>
            <a:off x="74951" y="85882"/>
            <a:ext cx="3036549" cy="1902773"/>
          </a:xfrm>
          <a:prstGeom prst="rect">
            <a:avLst/>
          </a:prstGeom>
        </p:spPr>
      </p:pic>
      <p:sp>
        <p:nvSpPr>
          <p:cNvPr id="7" name="Rectangle 6">
            <a:extLst>
              <a:ext uri="{FF2B5EF4-FFF2-40B4-BE49-F238E27FC236}">
                <a16:creationId xmlns:a16="http://schemas.microsoft.com/office/drawing/2014/main" id="{D9A7E2A0-B2D8-4BC7-BE40-4C9CD3044E09}"/>
              </a:ext>
            </a:extLst>
          </p:cNvPr>
          <p:cNvSpPr/>
          <p:nvPr/>
        </p:nvSpPr>
        <p:spPr>
          <a:xfrm>
            <a:off x="176881" y="1912589"/>
            <a:ext cx="4479925" cy="3983463"/>
          </a:xfrm>
          <a:prstGeom prst="rect">
            <a:avLst/>
          </a:prstGeom>
        </p:spPr>
        <p:txBody>
          <a:bodyPr>
            <a:spAutoFit/>
          </a:bodyPr>
          <a:lstStyle/>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Mr. L. R. Thomas, President,</a:t>
            </a:r>
          </a:p>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Pattern Workers National League,</a:t>
            </a:r>
          </a:p>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Pittsburgh, PA</a:t>
            </a:r>
          </a:p>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Dear Sir &amp; Bro:</a:t>
            </a:r>
          </a:p>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In accordance with a statement contained in your letter of recent date, I beg to say that I submitted the application of your League to my colleagues on the executive council and they have voted for the approval of the same. The </a:t>
            </a:r>
            <a:r>
              <a:rPr lang="en-US" sz="1000" dirty="0" err="1">
                <a:latin typeface="Cambria" panose="02040503050406030204" pitchFamily="18" charset="0"/>
                <a:ea typeface="MS Mincho" panose="02020609040205080304" pitchFamily="49" charset="-128"/>
                <a:cs typeface="Times New Roman" panose="02020603050405020304" pitchFamily="18" charset="0"/>
              </a:rPr>
              <a:t>Cobeill</a:t>
            </a:r>
            <a:r>
              <a:rPr lang="en-US" sz="1000" dirty="0">
                <a:latin typeface="Cambria" panose="02040503050406030204" pitchFamily="18" charset="0"/>
                <a:ea typeface="MS Mincho" panose="02020609040205080304" pitchFamily="49" charset="-128"/>
                <a:cs typeface="Times New Roman" panose="02020603050405020304" pitchFamily="18" charset="0"/>
              </a:rPr>
              <a:t> Manufacturing Company of Cleveland, OH, will be printed in the American </a:t>
            </a:r>
            <a:r>
              <a:rPr lang="en-US" sz="1000" dirty="0" err="1">
                <a:latin typeface="Cambria" panose="02040503050406030204" pitchFamily="18" charset="0"/>
                <a:ea typeface="MS Mincho" panose="02020609040205080304" pitchFamily="49" charset="-128"/>
                <a:cs typeface="Times New Roman" panose="02020603050405020304" pitchFamily="18" charset="0"/>
              </a:rPr>
              <a:t>Federationist</a:t>
            </a:r>
            <a:r>
              <a:rPr lang="en-US" sz="1000" dirty="0">
                <a:latin typeface="Cambria" panose="02040503050406030204" pitchFamily="18" charset="0"/>
                <a:ea typeface="MS Mincho" panose="02020609040205080304" pitchFamily="49" charset="-128"/>
                <a:cs typeface="Times New Roman" panose="02020603050405020304" pitchFamily="18" charset="0"/>
              </a:rPr>
              <a:t> under the caption "We Don't Patronize". In transmitting this information to you, permit me on behalf of my colleagues and myself to express the hope that the time will not be far distant when this company will realize that it is to its advantage as well as to that of its employees and labor in general, to amicably adjust the existing differences and concede the fair conditions commended by your National League.</a:t>
            </a:r>
          </a:p>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Sincerely,</a:t>
            </a:r>
          </a:p>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W. </a:t>
            </a:r>
            <a:r>
              <a:rPr lang="en-US" sz="1000" dirty="0" err="1">
                <a:latin typeface="Cambria" panose="02040503050406030204" pitchFamily="18" charset="0"/>
                <a:ea typeface="MS Mincho" panose="02020609040205080304" pitchFamily="49" charset="-128"/>
                <a:cs typeface="Times New Roman" panose="02020603050405020304" pitchFamily="18" charset="0"/>
              </a:rPr>
              <a:t>Sanelompe</a:t>
            </a:r>
            <a:endParaRPr lang="en-US" sz="1000" dirty="0">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1000"/>
              </a:spcAft>
            </a:pPr>
            <a:r>
              <a:rPr lang="en-US" sz="1000" dirty="0">
                <a:latin typeface="Cambria" panose="02040503050406030204" pitchFamily="18" charset="0"/>
                <a:ea typeface="MS Mincho" panose="02020609040205080304" pitchFamily="49" charset="-128"/>
                <a:cs typeface="Times New Roman" panose="02020603050405020304" pitchFamily="18" charset="0"/>
              </a:rPr>
              <a:t>President, A.P. of L.</a:t>
            </a:r>
          </a:p>
        </p:txBody>
      </p:sp>
      <p:sp>
        <p:nvSpPr>
          <p:cNvPr id="8" name="Rectangle 7">
            <a:extLst>
              <a:ext uri="{FF2B5EF4-FFF2-40B4-BE49-F238E27FC236}">
                <a16:creationId xmlns:a16="http://schemas.microsoft.com/office/drawing/2014/main" id="{B31A9C6E-9D66-467A-BB46-6BCE4C611D0E}"/>
              </a:ext>
            </a:extLst>
          </p:cNvPr>
          <p:cNvSpPr/>
          <p:nvPr/>
        </p:nvSpPr>
        <p:spPr>
          <a:xfrm>
            <a:off x="5525615" y="4736788"/>
            <a:ext cx="2151089" cy="1524312"/>
          </a:xfrm>
          <a:prstGeom prst="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OCR was gibberish.</a:t>
            </a:r>
          </a:p>
          <a:p>
            <a:pPr algn="ctr"/>
            <a:r>
              <a:rPr lang="en-US" dirty="0"/>
              <a:t>After the LLM, the results were nearly perfect.</a:t>
            </a:r>
          </a:p>
        </p:txBody>
      </p:sp>
      <p:sp>
        <p:nvSpPr>
          <p:cNvPr id="9" name="Flowchart: Connector 8">
            <a:extLst>
              <a:ext uri="{FF2B5EF4-FFF2-40B4-BE49-F238E27FC236}">
                <a16:creationId xmlns:a16="http://schemas.microsoft.com/office/drawing/2014/main" id="{9E41F745-E02C-41FF-97A4-9DF0BD6442D5}"/>
              </a:ext>
            </a:extLst>
          </p:cNvPr>
          <p:cNvSpPr/>
          <p:nvPr/>
        </p:nvSpPr>
        <p:spPr>
          <a:xfrm>
            <a:off x="3677061" y="62133"/>
            <a:ext cx="915954" cy="920885"/>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RAW</a:t>
            </a:r>
          </a:p>
        </p:txBody>
      </p:sp>
      <p:sp>
        <p:nvSpPr>
          <p:cNvPr id="10" name="Flowchart: Connector 9">
            <a:extLst>
              <a:ext uri="{FF2B5EF4-FFF2-40B4-BE49-F238E27FC236}">
                <a16:creationId xmlns:a16="http://schemas.microsoft.com/office/drawing/2014/main" id="{B4AFD1F3-F771-4CA7-9C79-6C2B1A12D84D}"/>
              </a:ext>
            </a:extLst>
          </p:cNvPr>
          <p:cNvSpPr/>
          <p:nvPr/>
        </p:nvSpPr>
        <p:spPr>
          <a:xfrm>
            <a:off x="7688529" y="62133"/>
            <a:ext cx="915954" cy="920885"/>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OCR</a:t>
            </a:r>
          </a:p>
        </p:txBody>
      </p:sp>
      <p:sp>
        <p:nvSpPr>
          <p:cNvPr id="11" name="Flowchart: Connector 10">
            <a:extLst>
              <a:ext uri="{FF2B5EF4-FFF2-40B4-BE49-F238E27FC236}">
                <a16:creationId xmlns:a16="http://schemas.microsoft.com/office/drawing/2014/main" id="{15D94F24-F822-4827-BB7D-1626E1C2A0EF}"/>
              </a:ext>
            </a:extLst>
          </p:cNvPr>
          <p:cNvSpPr/>
          <p:nvPr/>
        </p:nvSpPr>
        <p:spPr>
          <a:xfrm>
            <a:off x="3677061" y="2180500"/>
            <a:ext cx="915954" cy="920885"/>
          </a:xfrm>
          <a:prstGeom prst="flowChart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CLEAN</a:t>
            </a:r>
          </a:p>
        </p:txBody>
      </p:sp>
      <p:sp>
        <p:nvSpPr>
          <p:cNvPr id="3" name="Arrow: Right 2">
            <a:extLst>
              <a:ext uri="{FF2B5EF4-FFF2-40B4-BE49-F238E27FC236}">
                <a16:creationId xmlns:a16="http://schemas.microsoft.com/office/drawing/2014/main" id="{B52FC186-AEBE-4E6C-B234-439E8DD93DC0}"/>
              </a:ext>
            </a:extLst>
          </p:cNvPr>
          <p:cNvSpPr/>
          <p:nvPr/>
        </p:nvSpPr>
        <p:spPr>
          <a:xfrm>
            <a:off x="3855027" y="1158586"/>
            <a:ext cx="625692" cy="436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215B02E-BACA-4A3C-B13D-805C50C131AE}"/>
              </a:ext>
            </a:extLst>
          </p:cNvPr>
          <p:cNvSpPr/>
          <p:nvPr/>
        </p:nvSpPr>
        <p:spPr>
          <a:xfrm rot="8936397">
            <a:off x="7989022" y="1037405"/>
            <a:ext cx="625692" cy="436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43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828822-245F-4B12-BE53-CEAEF057F041}"/>
              </a:ext>
            </a:extLst>
          </p:cNvPr>
          <p:cNvGraphicFramePr>
            <a:graphicFrameLocks noChangeAspect="1"/>
          </p:cNvGraphicFramePr>
          <p:nvPr>
            <p:custDataLst>
              <p:tags r:id="rId1"/>
            </p:custDataLst>
            <p:extLst>
              <p:ext uri="{D42A27DB-BD31-4B8C-83A1-F6EECF244321}">
                <p14:modId xmlns:p14="http://schemas.microsoft.com/office/powerpoint/2010/main" val="3251969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5" name="Object 4" hidden="1">
                        <a:extLst>
                          <a:ext uri="{FF2B5EF4-FFF2-40B4-BE49-F238E27FC236}">
                            <a16:creationId xmlns:a16="http://schemas.microsoft.com/office/drawing/2014/main" id="{B4828822-245F-4B12-BE53-CEAEF057F0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EBB605-6DF3-462B-B719-68BAB4AED98B}"/>
              </a:ext>
            </a:extLst>
          </p:cNvPr>
          <p:cNvSpPr>
            <a:spLocks noGrp="1"/>
          </p:cNvSpPr>
          <p:nvPr>
            <p:ph type="title"/>
          </p:nvPr>
        </p:nvSpPr>
        <p:spPr>
          <a:xfrm>
            <a:off x="119063" y="230188"/>
            <a:ext cx="8618537" cy="584775"/>
          </a:xfrm>
        </p:spPr>
        <p:txBody>
          <a:bodyPr vert="horz"/>
          <a:lstStyle/>
          <a:p>
            <a:r>
              <a:rPr lang="en-US" dirty="0"/>
              <a:t>Students also learned to do visualizations, like plotting and mapping with Python.</a:t>
            </a:r>
          </a:p>
        </p:txBody>
      </p:sp>
      <p:sp>
        <p:nvSpPr>
          <p:cNvPr id="4" name="Slide Number Placeholder 3">
            <a:extLst>
              <a:ext uri="{FF2B5EF4-FFF2-40B4-BE49-F238E27FC236}">
                <a16:creationId xmlns:a16="http://schemas.microsoft.com/office/drawing/2014/main" id="{B0847015-F42D-43CB-9D13-DA13A5FB4E6A}"/>
              </a:ext>
            </a:extLst>
          </p:cNvPr>
          <p:cNvSpPr>
            <a:spLocks noGrp="1"/>
          </p:cNvSpPr>
          <p:nvPr>
            <p:ph type="sldNum" sz="quarter" idx="10"/>
          </p:nvPr>
        </p:nvSpPr>
        <p:spPr/>
        <p:txBody>
          <a:bodyPr/>
          <a:lstStyle/>
          <a:p>
            <a:pPr>
              <a:defRPr/>
            </a:pPr>
            <a:fld id="{7FADFD76-5865-4FDF-BE54-2F75BF429C60}" type="slidenum">
              <a:rPr lang="en-US" smtClean="0"/>
              <a:pPr>
                <a:defRPr/>
              </a:pPr>
              <a:t>12</a:t>
            </a:fld>
            <a:r>
              <a:rPr lang="en-US"/>
              <a:t> </a:t>
            </a:r>
          </a:p>
        </p:txBody>
      </p:sp>
      <p:sp>
        <p:nvSpPr>
          <p:cNvPr id="7" name="TextBox 6">
            <a:extLst>
              <a:ext uri="{FF2B5EF4-FFF2-40B4-BE49-F238E27FC236}">
                <a16:creationId xmlns:a16="http://schemas.microsoft.com/office/drawing/2014/main" id="{4C757199-BCB9-4D7B-904E-EC5508FF2F9D}"/>
              </a:ext>
            </a:extLst>
          </p:cNvPr>
          <p:cNvSpPr txBox="1"/>
          <p:nvPr/>
        </p:nvSpPr>
        <p:spPr>
          <a:xfrm>
            <a:off x="436033" y="1272169"/>
            <a:ext cx="2992967" cy="738664"/>
          </a:xfrm>
          <a:prstGeom prst="rect">
            <a:avLst/>
          </a:prstGeom>
          <a:noFill/>
        </p:spPr>
        <p:txBody>
          <a:bodyPr wrap="square" lIns="0" tIns="0" rIns="0" bIns="0" rtlCol="0">
            <a:spAutoFit/>
          </a:bodyPr>
          <a:lstStyle/>
          <a:p>
            <a:r>
              <a:rPr lang="en-US" b="1" dirty="0"/>
              <a:t>Congregational churches in New England (1850)</a:t>
            </a:r>
          </a:p>
          <a:p>
            <a:r>
              <a:rPr lang="en-US" b="1" dirty="0">
                <a:solidFill>
                  <a:schemeClr val="bg1">
                    <a:lumMod val="50000"/>
                  </a:schemeClr>
                </a:solidFill>
              </a:rPr>
              <a:t>#</a:t>
            </a:r>
          </a:p>
        </p:txBody>
      </p:sp>
      <p:cxnSp>
        <p:nvCxnSpPr>
          <p:cNvPr id="9" name="Straight Connector 8">
            <a:extLst>
              <a:ext uri="{FF2B5EF4-FFF2-40B4-BE49-F238E27FC236}">
                <a16:creationId xmlns:a16="http://schemas.microsoft.com/office/drawing/2014/main" id="{2D9A3554-9C98-46A4-AF1A-8028B409A062}"/>
              </a:ext>
            </a:extLst>
          </p:cNvPr>
          <p:cNvCxnSpPr>
            <a:cxnSpLocks/>
          </p:cNvCxnSpPr>
          <p:nvPr/>
        </p:nvCxnSpPr>
        <p:spPr>
          <a:xfrm>
            <a:off x="436033" y="2010833"/>
            <a:ext cx="29929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6916" name="Picture 4" descr="https://files.oaiusercontent.com/file-ntvecs5edD0VbJUAeiLYn180?se=2023-11-01T16%3A05%3A13Z&amp;sp=r&amp;sv=2021-08-06&amp;sr=b&amp;rscc=max-age%3D3599%2C%20immutable&amp;rscd=attachment%3B%20filename%3Db37ed3ea-84e3-4018-b499-60f5d0bcba3b&amp;sig=8cmAk3HHhpylOxCQAkw9E/%2BrhnuXmiTbg0YooD1QnAs%3D">
            <a:extLst>
              <a:ext uri="{FF2B5EF4-FFF2-40B4-BE49-F238E27FC236}">
                <a16:creationId xmlns:a16="http://schemas.microsoft.com/office/drawing/2014/main" id="{3214F413-7328-46BD-BD01-8A6A3B09AA40}"/>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832" y="1797790"/>
            <a:ext cx="2902817" cy="46379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6632BF8-37CF-4141-A860-9101F8122048}"/>
              </a:ext>
            </a:extLst>
          </p:cNvPr>
          <p:cNvSpPr txBox="1"/>
          <p:nvPr/>
        </p:nvSpPr>
        <p:spPr>
          <a:xfrm>
            <a:off x="3928533" y="1286350"/>
            <a:ext cx="3750734" cy="738664"/>
          </a:xfrm>
          <a:prstGeom prst="rect">
            <a:avLst/>
          </a:prstGeom>
          <a:noFill/>
        </p:spPr>
        <p:txBody>
          <a:bodyPr wrap="square" lIns="0" tIns="0" rIns="0" bIns="0" rtlCol="0">
            <a:spAutoFit/>
          </a:bodyPr>
          <a:lstStyle/>
          <a:p>
            <a:r>
              <a:rPr lang="en-US" b="1" dirty="0"/>
              <a:t>Value of Congregational property in New England (1850)</a:t>
            </a:r>
          </a:p>
          <a:p>
            <a:r>
              <a:rPr lang="en-US" b="1" dirty="0">
                <a:solidFill>
                  <a:schemeClr val="bg1">
                    <a:lumMod val="50000"/>
                  </a:schemeClr>
                </a:solidFill>
              </a:rPr>
              <a:t>$millions</a:t>
            </a:r>
          </a:p>
        </p:txBody>
      </p:sp>
      <p:cxnSp>
        <p:nvCxnSpPr>
          <p:cNvPr id="15" name="Straight Connector 14">
            <a:extLst>
              <a:ext uri="{FF2B5EF4-FFF2-40B4-BE49-F238E27FC236}">
                <a16:creationId xmlns:a16="http://schemas.microsoft.com/office/drawing/2014/main" id="{862CB69A-3F22-427D-AE1F-3BEA6ED31220}"/>
              </a:ext>
            </a:extLst>
          </p:cNvPr>
          <p:cNvCxnSpPr>
            <a:cxnSpLocks/>
          </p:cNvCxnSpPr>
          <p:nvPr/>
        </p:nvCxnSpPr>
        <p:spPr>
          <a:xfrm>
            <a:off x="3928533" y="2010833"/>
            <a:ext cx="3496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6920" name="Picture 8" descr="https://files.oaiusercontent.com/file-eSjZt2sJqPFMbiOWvGAZYDpx?se=2023-11-01T16%3A17%3A13Z&amp;sp=r&amp;sv=2021-08-06&amp;sr=b&amp;rscc=max-age%3D3599%2C%20immutable&amp;rscd=attachment%3B%20filename%3D2079f845-80c0-4b1f-ae64-7804353da1ae&amp;sig=%2BVrVRtidLDxdxysHDKgKEet4TXA/Du8ZEtR3pOl8c0E%3D">
            <a:extLst>
              <a:ext uri="{FF2B5EF4-FFF2-40B4-BE49-F238E27FC236}">
                <a16:creationId xmlns:a16="http://schemas.microsoft.com/office/drawing/2014/main" id="{3496100E-2FE9-40B2-8E61-A36C8D534FE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182" y="1828626"/>
            <a:ext cx="2848695" cy="455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9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ED9A574-4EF1-4726-9BA8-E0DA4727167C}"/>
              </a:ext>
            </a:extLst>
          </p:cNvPr>
          <p:cNvGraphicFramePr>
            <a:graphicFrameLocks noChangeAspect="1"/>
          </p:cNvGraphicFramePr>
          <p:nvPr>
            <p:custDataLst>
              <p:tags r:id="rId1"/>
            </p:custDataLst>
            <p:extLst>
              <p:ext uri="{D42A27DB-BD31-4B8C-83A1-F6EECF244321}">
                <p14:modId xmlns:p14="http://schemas.microsoft.com/office/powerpoint/2010/main" val="2438942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6" name="Object 5" hidden="1">
                        <a:extLst>
                          <a:ext uri="{FF2B5EF4-FFF2-40B4-BE49-F238E27FC236}">
                            <a16:creationId xmlns:a16="http://schemas.microsoft.com/office/drawing/2014/main" id="{AED9A574-4EF1-4726-9BA8-E0DA472716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0A4302A-8F39-45A9-BDEF-038165EAD431}"/>
              </a:ext>
            </a:extLst>
          </p:cNvPr>
          <p:cNvSpPr/>
          <p:nvPr/>
        </p:nvSpPr>
        <p:spPr>
          <a:xfrm>
            <a:off x="4360333" y="1773767"/>
            <a:ext cx="4548453" cy="2895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888DF9-5050-4197-9660-F4AB07E86087}"/>
              </a:ext>
            </a:extLst>
          </p:cNvPr>
          <p:cNvSpPr>
            <a:spLocks noGrp="1"/>
          </p:cNvSpPr>
          <p:nvPr>
            <p:ph type="title"/>
          </p:nvPr>
        </p:nvSpPr>
        <p:spPr>
          <a:xfrm>
            <a:off x="119063" y="230188"/>
            <a:ext cx="8618537" cy="292388"/>
          </a:xfrm>
        </p:spPr>
        <p:txBody>
          <a:bodyPr vert="horz"/>
          <a:lstStyle/>
          <a:p>
            <a:r>
              <a:rPr lang="en-US" dirty="0"/>
              <a:t>Mapping in this way is as powerful as GIS</a:t>
            </a:r>
          </a:p>
        </p:txBody>
      </p:sp>
      <p:sp>
        <p:nvSpPr>
          <p:cNvPr id="4" name="Slide Number Placeholder 3">
            <a:extLst>
              <a:ext uri="{FF2B5EF4-FFF2-40B4-BE49-F238E27FC236}">
                <a16:creationId xmlns:a16="http://schemas.microsoft.com/office/drawing/2014/main" id="{84B60CD3-1607-4E17-B482-D4CE1213AC12}"/>
              </a:ext>
            </a:extLst>
          </p:cNvPr>
          <p:cNvSpPr>
            <a:spLocks noGrp="1"/>
          </p:cNvSpPr>
          <p:nvPr>
            <p:ph type="sldNum" sz="quarter" idx="10"/>
          </p:nvPr>
        </p:nvSpPr>
        <p:spPr/>
        <p:txBody>
          <a:bodyPr/>
          <a:lstStyle/>
          <a:p>
            <a:pPr>
              <a:defRPr/>
            </a:pPr>
            <a:fld id="{7FADFD76-5865-4FDF-BE54-2F75BF429C60}" type="slidenum">
              <a:rPr lang="en-US" smtClean="0"/>
              <a:pPr>
                <a:defRPr/>
              </a:pPr>
              <a:t>13</a:t>
            </a:fld>
            <a:r>
              <a:rPr lang="en-US"/>
              <a:t> </a:t>
            </a:r>
          </a:p>
        </p:txBody>
      </p:sp>
      <p:sp>
        <p:nvSpPr>
          <p:cNvPr id="10" name="TextBox 9">
            <a:extLst>
              <a:ext uri="{FF2B5EF4-FFF2-40B4-BE49-F238E27FC236}">
                <a16:creationId xmlns:a16="http://schemas.microsoft.com/office/drawing/2014/main" id="{B5CAB567-A0BA-4188-98C7-398FFD924882}"/>
              </a:ext>
            </a:extLst>
          </p:cNvPr>
          <p:cNvSpPr txBox="1"/>
          <p:nvPr/>
        </p:nvSpPr>
        <p:spPr>
          <a:xfrm>
            <a:off x="448733" y="1184750"/>
            <a:ext cx="3543301" cy="738664"/>
          </a:xfrm>
          <a:prstGeom prst="rect">
            <a:avLst/>
          </a:prstGeom>
          <a:noFill/>
        </p:spPr>
        <p:txBody>
          <a:bodyPr wrap="square" lIns="0" tIns="0" rIns="0" bIns="0" rtlCol="0">
            <a:spAutoFit/>
          </a:bodyPr>
          <a:lstStyle/>
          <a:p>
            <a:r>
              <a:rPr lang="en-US" b="1" dirty="0"/>
              <a:t>Value per Congregationalist Church in New England (1850)</a:t>
            </a:r>
          </a:p>
          <a:p>
            <a:r>
              <a:rPr lang="en-US" b="1" dirty="0">
                <a:solidFill>
                  <a:schemeClr val="bg1">
                    <a:lumMod val="50000"/>
                  </a:schemeClr>
                </a:solidFill>
              </a:rPr>
              <a:t>$ per church</a:t>
            </a:r>
          </a:p>
        </p:txBody>
      </p:sp>
      <p:cxnSp>
        <p:nvCxnSpPr>
          <p:cNvPr id="11" name="Straight Connector 10">
            <a:extLst>
              <a:ext uri="{FF2B5EF4-FFF2-40B4-BE49-F238E27FC236}">
                <a16:creationId xmlns:a16="http://schemas.microsoft.com/office/drawing/2014/main" id="{D6FB549B-8116-4FA3-8664-DA351D4EE1BA}"/>
              </a:ext>
            </a:extLst>
          </p:cNvPr>
          <p:cNvCxnSpPr>
            <a:cxnSpLocks/>
          </p:cNvCxnSpPr>
          <p:nvPr/>
        </p:nvCxnSpPr>
        <p:spPr>
          <a:xfrm>
            <a:off x="495300" y="1940347"/>
            <a:ext cx="3496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7941" name="Picture 5" descr="https://files.oaiusercontent.com/file-LWlDJlUtoCwrg3VdYjwMfOlY?se=2023-11-01T16%3A24%3A51Z&amp;sp=r&amp;sv=2021-08-06&amp;sr=b&amp;rscc=max-age%3D3599%2C%20immutable&amp;rscd=attachment%3B%20filename%3Ddf335103-d79a-4f1c-a93d-196f69dc2e48&amp;sig=m4mQI7mTZvmAC%2BvIg6rh41Y7QkAFCQPjniid9UgR/ac%3D">
            <a:extLst>
              <a:ext uri="{FF2B5EF4-FFF2-40B4-BE49-F238E27FC236}">
                <a16:creationId xmlns:a16="http://schemas.microsoft.com/office/drawing/2014/main" id="{8F09F257-94D8-46E6-9433-C92F3DEF97F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155" y="1739257"/>
            <a:ext cx="2987145" cy="47726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D7DAB71-BB7B-41B0-956B-145F726686E6}"/>
              </a:ext>
            </a:extLst>
          </p:cNvPr>
          <p:cNvPicPr>
            <a:picLocks noChangeAspect="1"/>
          </p:cNvPicPr>
          <p:nvPr/>
        </p:nvPicPr>
        <p:blipFill>
          <a:blip r:embed="rId6"/>
          <a:stretch>
            <a:fillRect/>
          </a:stretch>
        </p:blipFill>
        <p:spPr>
          <a:xfrm>
            <a:off x="4480719" y="3968787"/>
            <a:ext cx="4428067" cy="466857"/>
          </a:xfrm>
          <a:prstGeom prst="rect">
            <a:avLst/>
          </a:prstGeom>
        </p:spPr>
      </p:pic>
      <p:pic>
        <p:nvPicPr>
          <p:cNvPr id="13" name="Picture 12">
            <a:extLst>
              <a:ext uri="{FF2B5EF4-FFF2-40B4-BE49-F238E27FC236}">
                <a16:creationId xmlns:a16="http://schemas.microsoft.com/office/drawing/2014/main" id="{F2BCE357-CF2A-4110-9C5C-1BA55D074DC6}"/>
              </a:ext>
            </a:extLst>
          </p:cNvPr>
          <p:cNvPicPr>
            <a:picLocks noChangeAspect="1"/>
          </p:cNvPicPr>
          <p:nvPr/>
        </p:nvPicPr>
        <p:blipFill>
          <a:blip r:embed="rId7"/>
          <a:stretch>
            <a:fillRect/>
          </a:stretch>
        </p:blipFill>
        <p:spPr>
          <a:xfrm>
            <a:off x="4428067" y="3077295"/>
            <a:ext cx="3576802" cy="779272"/>
          </a:xfrm>
          <a:prstGeom prst="rect">
            <a:avLst/>
          </a:prstGeom>
        </p:spPr>
      </p:pic>
      <p:pic>
        <p:nvPicPr>
          <p:cNvPr id="14" name="Picture 13">
            <a:extLst>
              <a:ext uri="{FF2B5EF4-FFF2-40B4-BE49-F238E27FC236}">
                <a16:creationId xmlns:a16="http://schemas.microsoft.com/office/drawing/2014/main" id="{717639F2-D316-471E-8B70-09390FF35874}"/>
              </a:ext>
            </a:extLst>
          </p:cNvPr>
          <p:cNvPicPr>
            <a:picLocks noChangeAspect="1"/>
          </p:cNvPicPr>
          <p:nvPr/>
        </p:nvPicPr>
        <p:blipFill>
          <a:blip r:embed="rId8"/>
          <a:stretch>
            <a:fillRect/>
          </a:stretch>
        </p:blipFill>
        <p:spPr>
          <a:xfrm>
            <a:off x="4521200" y="2317646"/>
            <a:ext cx="4263618" cy="584774"/>
          </a:xfrm>
          <a:prstGeom prst="rect">
            <a:avLst/>
          </a:prstGeom>
        </p:spPr>
      </p:pic>
      <p:sp>
        <p:nvSpPr>
          <p:cNvPr id="15" name="TextBox 14">
            <a:extLst>
              <a:ext uri="{FF2B5EF4-FFF2-40B4-BE49-F238E27FC236}">
                <a16:creationId xmlns:a16="http://schemas.microsoft.com/office/drawing/2014/main" id="{07C08017-FC60-4344-9BA5-FDDD043227EA}"/>
              </a:ext>
            </a:extLst>
          </p:cNvPr>
          <p:cNvSpPr txBox="1"/>
          <p:nvPr/>
        </p:nvSpPr>
        <p:spPr>
          <a:xfrm>
            <a:off x="4521200" y="1933361"/>
            <a:ext cx="2625719" cy="246221"/>
          </a:xfrm>
          <a:prstGeom prst="rect">
            <a:avLst/>
          </a:prstGeom>
          <a:noFill/>
        </p:spPr>
        <p:txBody>
          <a:bodyPr wrap="none" lIns="0" tIns="0" rIns="0" bIns="0" rtlCol="0">
            <a:spAutoFit/>
          </a:bodyPr>
          <a:lstStyle/>
          <a:p>
            <a:r>
              <a:rPr lang="en-US" b="1" dirty="0"/>
              <a:t>Revision is still necessary!</a:t>
            </a:r>
          </a:p>
        </p:txBody>
      </p:sp>
    </p:spTree>
    <p:extLst>
      <p:ext uri="{BB962C8B-B14F-4D97-AF65-F5344CB8AC3E}">
        <p14:creationId xmlns:p14="http://schemas.microsoft.com/office/powerpoint/2010/main" val="88924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53D6B88-7EDC-40B9-A203-E965DC6728E1}"/>
              </a:ext>
            </a:extLst>
          </p:cNvPr>
          <p:cNvGraphicFramePr>
            <a:graphicFrameLocks noChangeAspect="1"/>
          </p:cNvGraphicFramePr>
          <p:nvPr>
            <p:custDataLst>
              <p:tags r:id="rId1"/>
            </p:custDataLst>
            <p:extLst>
              <p:ext uri="{D42A27DB-BD31-4B8C-83A1-F6EECF244321}">
                <p14:modId xmlns:p14="http://schemas.microsoft.com/office/powerpoint/2010/main" val="2134711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035BA4-C1E1-4BBC-98AE-28A2317A6870}"/>
              </a:ext>
            </a:extLst>
          </p:cNvPr>
          <p:cNvSpPr>
            <a:spLocks noGrp="1"/>
          </p:cNvSpPr>
          <p:nvPr>
            <p:ph type="title"/>
          </p:nvPr>
        </p:nvSpPr>
        <p:spPr>
          <a:xfrm>
            <a:off x="119063" y="230188"/>
            <a:ext cx="8618537" cy="584775"/>
          </a:xfrm>
        </p:spPr>
        <p:txBody>
          <a:bodyPr vert="horz"/>
          <a:lstStyle/>
          <a:p>
            <a:r>
              <a:rPr lang="en-US" dirty="0"/>
              <a:t>The assignments started with basic spreadsheet skills and progressed all the way to complicated data analysis. </a:t>
            </a:r>
          </a:p>
        </p:txBody>
      </p:sp>
      <p:sp>
        <p:nvSpPr>
          <p:cNvPr id="4" name="Slide Number Placeholder 3">
            <a:extLst>
              <a:ext uri="{FF2B5EF4-FFF2-40B4-BE49-F238E27FC236}">
                <a16:creationId xmlns:a16="http://schemas.microsoft.com/office/drawing/2014/main" id="{DEE7C665-8FCC-4CD6-AB4F-DF23E5223805}"/>
              </a:ext>
            </a:extLst>
          </p:cNvPr>
          <p:cNvSpPr>
            <a:spLocks noGrp="1"/>
          </p:cNvSpPr>
          <p:nvPr>
            <p:ph type="sldNum" sz="quarter" idx="10"/>
          </p:nvPr>
        </p:nvSpPr>
        <p:spPr/>
        <p:txBody>
          <a:bodyPr/>
          <a:lstStyle/>
          <a:p>
            <a:pPr>
              <a:defRPr/>
            </a:pPr>
            <a:fld id="{7FADFD76-5865-4FDF-BE54-2F75BF429C60}" type="slidenum">
              <a:rPr lang="en-US" smtClean="0"/>
              <a:pPr>
                <a:defRPr/>
              </a:pPr>
              <a:t>14</a:t>
            </a:fld>
            <a:r>
              <a:rPr lang="en-US"/>
              <a:t> </a:t>
            </a:r>
          </a:p>
        </p:txBody>
      </p:sp>
      <p:sp>
        <p:nvSpPr>
          <p:cNvPr id="5" name="TextBox 4">
            <a:extLst>
              <a:ext uri="{FF2B5EF4-FFF2-40B4-BE49-F238E27FC236}">
                <a16:creationId xmlns:a16="http://schemas.microsoft.com/office/drawing/2014/main" id="{13C99376-DFA7-478F-A8D3-B6AA4CBB9ABE}"/>
              </a:ext>
            </a:extLst>
          </p:cNvPr>
          <p:cNvSpPr txBox="1"/>
          <p:nvPr/>
        </p:nvSpPr>
        <p:spPr>
          <a:xfrm>
            <a:off x="182034" y="918633"/>
            <a:ext cx="8140699" cy="6278642"/>
          </a:xfrm>
          <a:prstGeom prst="rect">
            <a:avLst/>
          </a:prstGeom>
          <a:noFill/>
        </p:spPr>
        <p:txBody>
          <a:bodyPr wrap="square" lIns="0" tIns="0" rIns="0" bIns="0" rtlCol="0">
            <a:spAutoFit/>
          </a:bodyPr>
          <a:lstStyle/>
          <a:p>
            <a:r>
              <a:rPr lang="en-US" sz="1200" b="1" dirty="0"/>
              <a:t>Assignment 4: Poverty or Progress?</a:t>
            </a:r>
            <a:endParaRPr lang="en-US" sz="1200" dirty="0"/>
          </a:p>
          <a:p>
            <a:r>
              <a:rPr lang="en-US" sz="1200" dirty="0"/>
              <a:t>An essential part of the story of American history is the immigrant who comes from overseas and, despite adversity, succeeds. This rags-to-riches narrative is powerful in our culture. In the </a:t>
            </a:r>
            <a:r>
              <a:rPr lang="en-US" sz="1200" dirty="0" err="1"/>
              <a:t>Anbinder</a:t>
            </a:r>
            <a:r>
              <a:rPr lang="en-US" sz="1200" dirty="0"/>
              <a:t> reading, you saw some very persuasive evidence that for Irish servants, it was in fact the case—at least they were able to save some substantial sums. Yet, we have also read stories of labor exploitation, from indentured servants to sweatshop workers. </a:t>
            </a:r>
          </a:p>
          <a:p>
            <a:endParaRPr lang="en-US" sz="1200" dirty="0"/>
          </a:p>
          <a:p>
            <a:r>
              <a:rPr lang="en-US" sz="1200" dirty="0"/>
              <a:t>This project will give you the opportunity to complicate some aspect of the </a:t>
            </a:r>
            <a:r>
              <a:rPr lang="en-US" sz="1200" dirty="0" err="1"/>
              <a:t>Anbinder</a:t>
            </a:r>
            <a:r>
              <a:rPr lang="en-US" sz="1200" dirty="0"/>
              <a:t> argument using his own data. </a:t>
            </a:r>
          </a:p>
          <a:p>
            <a:r>
              <a:rPr lang="en-US" sz="1200" dirty="0"/>
              <a:t>In this project, you will come up with your own question and use the data to answer it. </a:t>
            </a:r>
          </a:p>
          <a:p>
            <a:r>
              <a:rPr lang="en-US" sz="1200" dirty="0"/>
              <a:t>When using data, it is important to have a hypothesis about what you think is the case (</a:t>
            </a:r>
            <a:r>
              <a:rPr lang="en-US" sz="1200" dirty="0" err="1"/>
              <a:t>e.g</a:t>
            </a:r>
            <a:r>
              <a:rPr lang="en-US" sz="1200" dirty="0"/>
              <a:t>, women from different counties in Ireland may have had different saving rates), so that you don’t end up spinning your wheels as you analyze the data.</a:t>
            </a:r>
          </a:p>
          <a:p>
            <a:endParaRPr lang="en-US" sz="1200" dirty="0"/>
          </a:p>
          <a:p>
            <a:r>
              <a:rPr lang="en-US" sz="1200" dirty="0"/>
              <a:t>You may also flesh out your argument with individual lives. If so, I would suggest combining the </a:t>
            </a:r>
            <a:r>
              <a:rPr lang="en-US" sz="1200" dirty="0" err="1"/>
              <a:t>Anbinder</a:t>
            </a:r>
            <a:r>
              <a:rPr lang="en-US" sz="1200" dirty="0"/>
              <a:t> data with </a:t>
            </a:r>
            <a:r>
              <a:rPr lang="en-US" sz="1200" u="sng" dirty="0">
                <a:hlinkClick r:id="rId5"/>
              </a:rPr>
              <a:t>https://www.ancestrylibrary.com/</a:t>
            </a:r>
            <a:r>
              <a:rPr lang="en-US" sz="1200" dirty="0"/>
              <a:t> (which you should access through the Cornell library at </a:t>
            </a:r>
            <a:r>
              <a:rPr lang="en-US" sz="1200" u="sng" dirty="0">
                <a:hlinkClick r:id="rId6"/>
              </a:rPr>
              <a:t>https://newcatalog.library.cornell.edu/catalog/5508453</a:t>
            </a:r>
            <a:r>
              <a:rPr lang="en-US" sz="1200" dirty="0"/>
              <a:t> )</a:t>
            </a:r>
          </a:p>
          <a:p>
            <a:endParaRPr lang="en-US" sz="1200" dirty="0"/>
          </a:p>
          <a:p>
            <a:r>
              <a:rPr lang="en-US" sz="1200" dirty="0"/>
              <a:t>Feel free to use statistics, graphs, visualizations, maps, or any other kind of analysis. Draw on data analysis techniques from this and your other classes.</a:t>
            </a:r>
          </a:p>
          <a:p>
            <a:endParaRPr lang="en-US" sz="1200" dirty="0"/>
          </a:p>
          <a:p>
            <a:r>
              <a:rPr lang="en-US" sz="1200" dirty="0"/>
              <a:t>The important part is moving from analysis to argument. No data is self-evident. It must be turned into a narrative that answers the question.</a:t>
            </a:r>
          </a:p>
          <a:p>
            <a:endParaRPr lang="en-US" sz="1200" dirty="0"/>
          </a:p>
          <a:p>
            <a:r>
              <a:rPr lang="en-US" sz="1200" dirty="0"/>
              <a:t>The deliverable from this project is open-ended, but it will need to make an argument about the past. You may write a short analytic paper. You may make a historical map with annotation. You may make a </a:t>
            </a:r>
            <a:r>
              <a:rPr lang="en-US" sz="1200" dirty="0" err="1"/>
              <a:t>powerpoint</a:t>
            </a:r>
            <a:r>
              <a:rPr lang="en-US" sz="1200" dirty="0"/>
              <a:t> presentation. You may be imaginative.</a:t>
            </a:r>
          </a:p>
          <a:p>
            <a:endParaRPr lang="en-US" sz="1200" dirty="0"/>
          </a:p>
          <a:p>
            <a:r>
              <a:rPr lang="en-US" sz="1200" dirty="0"/>
              <a:t>While I have posted some of the </a:t>
            </a:r>
            <a:r>
              <a:rPr lang="en-US" sz="1200" dirty="0" err="1"/>
              <a:t>Anbinder</a:t>
            </a:r>
            <a:r>
              <a:rPr lang="en-US" sz="1200" dirty="0"/>
              <a:t> data set on the Canvas site, you can find more aspects on his curated data site.</a:t>
            </a:r>
          </a:p>
          <a:p>
            <a:r>
              <a:rPr lang="en-US" sz="1200" u="sng" dirty="0">
                <a:hlinkClick r:id="rId7"/>
              </a:rPr>
              <a:t>http://beyondragstoriches.org/home-exhibit</a:t>
            </a:r>
            <a:endParaRPr lang="en-US" sz="1200" dirty="0"/>
          </a:p>
          <a:p>
            <a:r>
              <a:rPr lang="en-US" sz="1200" dirty="0"/>
              <a:t> </a:t>
            </a:r>
          </a:p>
          <a:p>
            <a:r>
              <a:rPr lang="en-US" sz="1200" dirty="0"/>
              <a:t> </a:t>
            </a:r>
          </a:p>
          <a:p>
            <a:r>
              <a:rPr lang="en-US" sz="1200" dirty="0"/>
              <a:t> </a:t>
            </a:r>
          </a:p>
          <a:p>
            <a:r>
              <a:rPr lang="en-US" sz="1200" dirty="0"/>
              <a:t> </a:t>
            </a:r>
          </a:p>
        </p:txBody>
      </p:sp>
    </p:spTree>
    <p:extLst>
      <p:ext uri="{BB962C8B-B14F-4D97-AF65-F5344CB8AC3E}">
        <p14:creationId xmlns:p14="http://schemas.microsoft.com/office/powerpoint/2010/main" val="203782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D48743F-0DB4-4BD7-ACF6-5AAAB5CD5204}"/>
              </a:ext>
            </a:extLst>
          </p:cNvPr>
          <p:cNvGraphicFramePr>
            <a:graphicFrameLocks noChangeAspect="1"/>
          </p:cNvGraphicFramePr>
          <p:nvPr>
            <p:custDataLst>
              <p:tags r:id="rId1"/>
            </p:custDataLst>
            <p:extLst>
              <p:ext uri="{D42A27DB-BD31-4B8C-83A1-F6EECF244321}">
                <p14:modId xmlns:p14="http://schemas.microsoft.com/office/powerpoint/2010/main" val="748984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641448-A122-409A-9DA5-60BFE917E951}"/>
              </a:ext>
            </a:extLst>
          </p:cNvPr>
          <p:cNvSpPr>
            <a:spLocks noGrp="1"/>
          </p:cNvSpPr>
          <p:nvPr>
            <p:ph type="title"/>
          </p:nvPr>
        </p:nvSpPr>
        <p:spPr/>
        <p:txBody>
          <a:bodyPr vert="horz"/>
          <a:lstStyle/>
          <a:p>
            <a:r>
              <a:rPr lang="en-US" dirty="0"/>
              <a:t>Students need to provide conventional writing as well as working code.</a:t>
            </a:r>
          </a:p>
        </p:txBody>
      </p:sp>
      <p:sp>
        <p:nvSpPr>
          <p:cNvPr id="4" name="Slide Number Placeholder 3">
            <a:extLst>
              <a:ext uri="{FF2B5EF4-FFF2-40B4-BE49-F238E27FC236}">
                <a16:creationId xmlns:a16="http://schemas.microsoft.com/office/drawing/2014/main" id="{941AAC1B-552D-46F5-83CB-8D2AF5DD7BEE}"/>
              </a:ext>
            </a:extLst>
          </p:cNvPr>
          <p:cNvSpPr>
            <a:spLocks noGrp="1"/>
          </p:cNvSpPr>
          <p:nvPr>
            <p:ph type="sldNum" sz="quarter" idx="10"/>
          </p:nvPr>
        </p:nvSpPr>
        <p:spPr/>
        <p:txBody>
          <a:bodyPr/>
          <a:lstStyle/>
          <a:p>
            <a:pPr>
              <a:defRPr/>
            </a:pPr>
            <a:fld id="{7FADFD76-5865-4FDF-BE54-2F75BF429C60}" type="slidenum">
              <a:rPr lang="en-US" smtClean="0"/>
              <a:pPr>
                <a:defRPr/>
              </a:pPr>
              <a:t>15</a:t>
            </a:fld>
            <a:r>
              <a:rPr lang="en-US"/>
              <a:t> </a:t>
            </a:r>
          </a:p>
        </p:txBody>
      </p:sp>
      <p:pic>
        <p:nvPicPr>
          <p:cNvPr id="9" name="Picture 8">
            <a:extLst>
              <a:ext uri="{FF2B5EF4-FFF2-40B4-BE49-F238E27FC236}">
                <a16:creationId xmlns:a16="http://schemas.microsoft.com/office/drawing/2014/main" id="{D427374D-C999-47D8-BEDE-5B9C54EF42B8}"/>
              </a:ext>
            </a:extLst>
          </p:cNvPr>
          <p:cNvPicPr>
            <a:picLocks noChangeAspect="1"/>
          </p:cNvPicPr>
          <p:nvPr/>
        </p:nvPicPr>
        <p:blipFill>
          <a:blip r:embed="rId5"/>
          <a:stretch>
            <a:fillRect/>
          </a:stretch>
        </p:blipFill>
        <p:spPr>
          <a:xfrm>
            <a:off x="165099" y="3563937"/>
            <a:ext cx="4859763" cy="2435626"/>
          </a:xfrm>
          <a:prstGeom prst="rect">
            <a:avLst/>
          </a:prstGeom>
        </p:spPr>
      </p:pic>
      <p:pic>
        <p:nvPicPr>
          <p:cNvPr id="11" name="Picture 10">
            <a:extLst>
              <a:ext uri="{FF2B5EF4-FFF2-40B4-BE49-F238E27FC236}">
                <a16:creationId xmlns:a16="http://schemas.microsoft.com/office/drawing/2014/main" id="{C0258609-22E9-4D01-BED9-27994186B1A7}"/>
              </a:ext>
            </a:extLst>
          </p:cNvPr>
          <p:cNvPicPr>
            <a:picLocks noChangeAspect="1"/>
          </p:cNvPicPr>
          <p:nvPr/>
        </p:nvPicPr>
        <p:blipFill>
          <a:blip r:embed="rId6"/>
          <a:stretch>
            <a:fillRect/>
          </a:stretch>
        </p:blipFill>
        <p:spPr>
          <a:xfrm>
            <a:off x="33867" y="639196"/>
            <a:ext cx="4622510" cy="2604920"/>
          </a:xfrm>
          <a:prstGeom prst="rect">
            <a:avLst/>
          </a:prstGeom>
        </p:spPr>
      </p:pic>
      <p:pic>
        <p:nvPicPr>
          <p:cNvPr id="12" name="Picture 11">
            <a:extLst>
              <a:ext uri="{FF2B5EF4-FFF2-40B4-BE49-F238E27FC236}">
                <a16:creationId xmlns:a16="http://schemas.microsoft.com/office/drawing/2014/main" id="{8115AA77-2B00-44B8-B581-27E87428BB4E}"/>
              </a:ext>
            </a:extLst>
          </p:cNvPr>
          <p:cNvPicPr>
            <a:picLocks noChangeAspect="1"/>
          </p:cNvPicPr>
          <p:nvPr/>
        </p:nvPicPr>
        <p:blipFill>
          <a:blip r:embed="rId7"/>
          <a:stretch>
            <a:fillRect/>
          </a:stretch>
        </p:blipFill>
        <p:spPr>
          <a:xfrm>
            <a:off x="4976689" y="639196"/>
            <a:ext cx="3666455" cy="2540603"/>
          </a:xfrm>
          <a:prstGeom prst="rect">
            <a:avLst/>
          </a:prstGeom>
        </p:spPr>
      </p:pic>
      <p:sp>
        <p:nvSpPr>
          <p:cNvPr id="13" name="Rectangle 12">
            <a:extLst>
              <a:ext uri="{FF2B5EF4-FFF2-40B4-BE49-F238E27FC236}">
                <a16:creationId xmlns:a16="http://schemas.microsoft.com/office/drawing/2014/main" id="{06DCB954-7879-4ABE-9A44-9E7547FB3C68}"/>
              </a:ext>
            </a:extLst>
          </p:cNvPr>
          <p:cNvSpPr/>
          <p:nvPr/>
        </p:nvSpPr>
        <p:spPr>
          <a:xfrm>
            <a:off x="5304367" y="3856567"/>
            <a:ext cx="2916766" cy="1934633"/>
          </a:xfrm>
          <a:prstGeom prst="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the later assignments, students turn in a normal history paper, complete with visualizations, as well as the python code that generates the key analyses.</a:t>
            </a:r>
          </a:p>
        </p:txBody>
      </p:sp>
    </p:spTree>
    <p:extLst>
      <p:ext uri="{BB962C8B-B14F-4D97-AF65-F5344CB8AC3E}">
        <p14:creationId xmlns:p14="http://schemas.microsoft.com/office/powerpoint/2010/main" val="364893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FD9C-97EC-4579-90EE-84970A0ACC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DF7A68-33C2-4004-9A3C-80104C40B53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8A75B15-A39D-451C-BAFC-0C7E01A9234E}"/>
              </a:ext>
            </a:extLst>
          </p:cNvPr>
          <p:cNvSpPr>
            <a:spLocks noGrp="1"/>
          </p:cNvSpPr>
          <p:nvPr>
            <p:ph type="sldNum" sz="quarter" idx="10"/>
          </p:nvPr>
        </p:nvSpPr>
        <p:spPr/>
        <p:txBody>
          <a:bodyPr/>
          <a:lstStyle/>
          <a:p>
            <a:pPr>
              <a:defRPr/>
            </a:pPr>
            <a:fld id="{7FADFD76-5865-4FDF-BE54-2F75BF429C60}" type="slidenum">
              <a:rPr lang="en-US" smtClean="0"/>
              <a:pPr>
                <a:defRPr/>
              </a:pPr>
              <a:t>16</a:t>
            </a:fld>
            <a:r>
              <a:rPr lang="en-US"/>
              <a:t> </a:t>
            </a:r>
          </a:p>
        </p:txBody>
      </p:sp>
      <p:graphicFrame>
        <p:nvGraphicFramePr>
          <p:cNvPr id="5" name="Table 4">
            <a:extLst>
              <a:ext uri="{FF2B5EF4-FFF2-40B4-BE49-F238E27FC236}">
                <a16:creationId xmlns:a16="http://schemas.microsoft.com/office/drawing/2014/main" id="{2DB84C56-0872-4E7C-80F2-EBC31E6EC829}"/>
              </a:ext>
            </a:extLst>
          </p:cNvPr>
          <p:cNvGraphicFramePr>
            <a:graphicFrameLocks noGrp="1"/>
          </p:cNvGraphicFramePr>
          <p:nvPr>
            <p:extLst>
              <p:ext uri="{D42A27DB-BD31-4B8C-83A1-F6EECF244321}">
                <p14:modId xmlns:p14="http://schemas.microsoft.com/office/powerpoint/2010/main" val="3005448414"/>
              </p:ext>
            </p:extLst>
          </p:nvPr>
        </p:nvGraphicFramePr>
        <p:xfrm>
          <a:off x="143405" y="87061"/>
          <a:ext cx="8698970" cy="6573968"/>
        </p:xfrm>
        <a:graphic>
          <a:graphicData uri="http://schemas.openxmlformats.org/drawingml/2006/table">
            <a:tbl>
              <a:tblPr firstRow="1" firstCol="1" bandRow="1">
                <a:tableStyleId>{21E4AEA4-8DFA-4A89-87EB-49C32662AFE0}</a:tableStyleId>
              </a:tblPr>
              <a:tblGrid>
                <a:gridCol w="1232428">
                  <a:extLst>
                    <a:ext uri="{9D8B030D-6E8A-4147-A177-3AD203B41FA5}">
                      <a16:colId xmlns:a16="http://schemas.microsoft.com/office/drawing/2014/main" val="3527982829"/>
                    </a:ext>
                  </a:extLst>
                </a:gridCol>
                <a:gridCol w="2497667">
                  <a:extLst>
                    <a:ext uri="{9D8B030D-6E8A-4147-A177-3AD203B41FA5}">
                      <a16:colId xmlns:a16="http://schemas.microsoft.com/office/drawing/2014/main" val="4224654105"/>
                    </a:ext>
                  </a:extLst>
                </a:gridCol>
                <a:gridCol w="2301874">
                  <a:extLst>
                    <a:ext uri="{9D8B030D-6E8A-4147-A177-3AD203B41FA5}">
                      <a16:colId xmlns:a16="http://schemas.microsoft.com/office/drawing/2014/main" val="2645695067"/>
                    </a:ext>
                  </a:extLst>
                </a:gridCol>
                <a:gridCol w="2667001">
                  <a:extLst>
                    <a:ext uri="{9D8B030D-6E8A-4147-A177-3AD203B41FA5}">
                      <a16:colId xmlns:a16="http://schemas.microsoft.com/office/drawing/2014/main" val="1613486470"/>
                    </a:ext>
                  </a:extLst>
                </a:gridCol>
              </a:tblGrid>
              <a:tr h="170641">
                <a:tc>
                  <a:txBody>
                    <a:bodyPr/>
                    <a:lstStyle/>
                    <a:p>
                      <a:r>
                        <a:rPr lang="en-US" sz="1100" dirty="0"/>
                        <a:t>Categories</a:t>
                      </a:r>
                    </a:p>
                  </a:txBody>
                  <a:tcPr marL="42660" marR="42660" marT="21330" marB="21330" anchor="ctr"/>
                </a:tc>
                <a:tc>
                  <a:txBody>
                    <a:bodyPr/>
                    <a:lstStyle/>
                    <a:p>
                      <a:r>
                        <a:rPr lang="en-US" sz="1100" dirty="0"/>
                        <a:t>A</a:t>
                      </a:r>
                    </a:p>
                  </a:txBody>
                  <a:tcPr marL="42660" marR="42660" marT="21330" marB="21330" anchor="ctr"/>
                </a:tc>
                <a:tc>
                  <a:txBody>
                    <a:bodyPr/>
                    <a:lstStyle/>
                    <a:p>
                      <a:r>
                        <a:rPr lang="en-US" sz="1100" dirty="0"/>
                        <a:t>B</a:t>
                      </a:r>
                    </a:p>
                  </a:txBody>
                  <a:tcPr marL="42660" marR="42660" marT="21330" marB="21330" anchor="ctr"/>
                </a:tc>
                <a:tc>
                  <a:txBody>
                    <a:bodyPr/>
                    <a:lstStyle/>
                    <a:p>
                      <a:r>
                        <a:rPr lang="en-US" sz="1100" dirty="0"/>
                        <a:t>C</a:t>
                      </a:r>
                    </a:p>
                  </a:txBody>
                  <a:tcPr marL="42660" marR="42660" marT="21330" marB="21330" anchor="ctr"/>
                </a:tc>
                <a:extLst>
                  <a:ext uri="{0D108BD9-81ED-4DB2-BD59-A6C34878D82A}">
                    <a16:rowId xmlns:a16="http://schemas.microsoft.com/office/drawing/2014/main" val="1978559126"/>
                  </a:ext>
                </a:extLst>
              </a:tr>
              <a:tr h="938524">
                <a:tc>
                  <a:txBody>
                    <a:bodyPr/>
                    <a:lstStyle/>
                    <a:p>
                      <a:r>
                        <a:rPr lang="en-US" sz="1100" dirty="0"/>
                        <a:t>Original Analysis (25%)</a:t>
                      </a:r>
                    </a:p>
                  </a:txBody>
                  <a:tcPr marL="42660" marR="42660" marT="21330" marB="21330" anchor="ctr"/>
                </a:tc>
                <a:tc>
                  <a:txBody>
                    <a:bodyPr/>
                    <a:lstStyle/>
                    <a:p>
                      <a:pPr marL="171450" indent="-171450">
                        <a:buFont typeface="Arial" panose="020B0604020202020204" pitchFamily="34" charset="0"/>
                        <a:buChar char="•"/>
                      </a:pPr>
                      <a:r>
                        <a:rPr lang="en-US" sz="1100" dirty="0"/>
                        <a:t>Originality in formulating research question and hypothesis. </a:t>
                      </a:r>
                    </a:p>
                    <a:p>
                      <a:pPr marL="171450" indent="-171450">
                        <a:buFont typeface="Arial" panose="020B0604020202020204" pitchFamily="34" charset="0"/>
                        <a:buChar char="•"/>
                      </a:pPr>
                      <a:r>
                        <a:rPr lang="en-US" sz="1100" dirty="0"/>
                        <a:t>Demonstrates deep understanding of the </a:t>
                      </a:r>
                      <a:r>
                        <a:rPr lang="en-US" sz="1100" dirty="0" err="1"/>
                        <a:t>Anbinder</a:t>
                      </a:r>
                      <a:r>
                        <a:rPr lang="en-US" sz="1100" dirty="0"/>
                        <a:t> argument and offers a nuanced critique.</a:t>
                      </a:r>
                    </a:p>
                  </a:txBody>
                  <a:tcPr marL="42660" marR="42660" marT="21330" marB="21330" anchor="ctr"/>
                </a:tc>
                <a:tc>
                  <a:txBody>
                    <a:bodyPr/>
                    <a:lstStyle/>
                    <a:p>
                      <a:pPr marL="171450" indent="-171450">
                        <a:buFont typeface="Arial" panose="020B0604020202020204" pitchFamily="34" charset="0"/>
                        <a:buChar char="•"/>
                      </a:pPr>
                      <a:r>
                        <a:rPr lang="en-US" sz="1100" dirty="0"/>
                        <a:t>Research question and hypothesis is perhaps obvious but still of merit. </a:t>
                      </a:r>
                    </a:p>
                    <a:p>
                      <a:pPr marL="171450" indent="-171450">
                        <a:buFont typeface="Arial" panose="020B0604020202020204" pitchFamily="34" charset="0"/>
                        <a:buChar char="•"/>
                      </a:pPr>
                      <a:r>
                        <a:rPr lang="en-US" sz="1100" dirty="0"/>
                        <a:t>Critique of </a:t>
                      </a:r>
                      <a:r>
                        <a:rPr lang="en-US" sz="1100" dirty="0" err="1"/>
                        <a:t>Anbinder</a:t>
                      </a:r>
                      <a:r>
                        <a:rPr lang="en-US" sz="1100" dirty="0"/>
                        <a:t> argument is present but lacks some depth.</a:t>
                      </a:r>
                    </a:p>
                  </a:txBody>
                  <a:tcPr marL="42660" marR="42660" marT="21330" marB="21330" anchor="ctr"/>
                </a:tc>
                <a:tc>
                  <a:txBody>
                    <a:bodyPr/>
                    <a:lstStyle/>
                    <a:p>
                      <a:pPr marL="171450" indent="-171450">
                        <a:buFont typeface="Arial" panose="020B0604020202020204" pitchFamily="34" charset="0"/>
                        <a:buChar char="•"/>
                      </a:pPr>
                      <a:r>
                        <a:rPr lang="en-US" sz="1100" dirty="0"/>
                        <a:t>Unclear why this argument would be interesting. </a:t>
                      </a:r>
                    </a:p>
                    <a:p>
                      <a:pPr marL="171450" indent="-171450">
                        <a:buFont typeface="Arial" panose="020B0604020202020204" pitchFamily="34" charset="0"/>
                        <a:buChar char="•"/>
                      </a:pPr>
                      <a:r>
                        <a:rPr lang="en-US" sz="1100" dirty="0"/>
                        <a:t>Little to no critique of </a:t>
                      </a:r>
                      <a:r>
                        <a:rPr lang="en-US" sz="1100" dirty="0" err="1"/>
                        <a:t>Anbinder</a:t>
                      </a:r>
                      <a:r>
                        <a:rPr lang="en-US" sz="1100" dirty="0"/>
                        <a:t> argument.</a:t>
                      </a:r>
                    </a:p>
                  </a:txBody>
                  <a:tcPr marL="42660" marR="42660" marT="21330" marB="21330" anchor="ctr"/>
                </a:tc>
                <a:extLst>
                  <a:ext uri="{0D108BD9-81ED-4DB2-BD59-A6C34878D82A}">
                    <a16:rowId xmlns:a16="http://schemas.microsoft.com/office/drawing/2014/main" val="3467827910"/>
                  </a:ext>
                </a:extLst>
              </a:tr>
              <a:tr h="938524">
                <a:tc>
                  <a:txBody>
                    <a:bodyPr/>
                    <a:lstStyle/>
                    <a:p>
                      <a:r>
                        <a:rPr lang="en-US" sz="1100" dirty="0"/>
                        <a:t>Historiography (20%)</a:t>
                      </a:r>
                    </a:p>
                  </a:txBody>
                  <a:tcPr marL="42660" marR="42660" marT="21330" marB="21330" anchor="ctr"/>
                </a:tc>
                <a:tc>
                  <a:txBody>
                    <a:bodyPr/>
                    <a:lstStyle/>
                    <a:p>
                      <a:pPr marL="171450" indent="-171450">
                        <a:buFont typeface="Arial" panose="020B0604020202020204" pitchFamily="34" charset="0"/>
                        <a:buChar char="•"/>
                      </a:pPr>
                      <a:r>
                        <a:rPr lang="en-US" sz="1100" dirty="0"/>
                        <a:t>Excellent integration of other scholarly works, including readings from class. Builds on or contradicts existing historical narratives effectively.</a:t>
                      </a:r>
                    </a:p>
                  </a:txBody>
                  <a:tcPr marL="42660" marR="42660" marT="21330" marB="21330" anchor="ctr"/>
                </a:tc>
                <a:tc>
                  <a:txBody>
                    <a:bodyPr/>
                    <a:lstStyle/>
                    <a:p>
                      <a:pPr marL="171450" indent="-171450">
                        <a:buFont typeface="Arial" panose="020B0604020202020204" pitchFamily="34" charset="0"/>
                        <a:buChar char="•"/>
                      </a:pPr>
                      <a:r>
                        <a:rPr lang="en-US" sz="1100" dirty="0"/>
                        <a:t>Good use of other scholarly works but may lack in tying these effectively into the research question or hypothesis.</a:t>
                      </a:r>
                    </a:p>
                  </a:txBody>
                  <a:tcPr marL="42660" marR="42660" marT="21330" marB="21330" anchor="ctr"/>
                </a:tc>
                <a:tc>
                  <a:txBody>
                    <a:bodyPr/>
                    <a:lstStyle/>
                    <a:p>
                      <a:pPr marL="171450" indent="-171450">
                        <a:buFont typeface="Arial" panose="020B0604020202020204" pitchFamily="34" charset="0"/>
                        <a:buChar char="•"/>
                      </a:pPr>
                      <a:r>
                        <a:rPr lang="en-US" sz="1100" dirty="0"/>
                        <a:t>Minimal or poor use of other scholarly works. Does not effectively use these to bolster or challenge the research question or hypothesis.</a:t>
                      </a:r>
                    </a:p>
                  </a:txBody>
                  <a:tcPr marL="42660" marR="42660" marT="21330" marB="21330" anchor="ctr"/>
                </a:tc>
                <a:extLst>
                  <a:ext uri="{0D108BD9-81ED-4DB2-BD59-A6C34878D82A}">
                    <a16:rowId xmlns:a16="http://schemas.microsoft.com/office/drawing/2014/main" val="4245921488"/>
                  </a:ext>
                </a:extLst>
              </a:tr>
              <a:tr h="682563">
                <a:tc>
                  <a:txBody>
                    <a:bodyPr/>
                    <a:lstStyle/>
                    <a:p>
                      <a:r>
                        <a:rPr lang="en-US" sz="1100" dirty="0"/>
                        <a:t>Data Science (20%)</a:t>
                      </a:r>
                    </a:p>
                  </a:txBody>
                  <a:tcPr marL="42660" marR="42660" marT="21330" marB="21330" anchor="ctr"/>
                </a:tc>
                <a:tc>
                  <a:txBody>
                    <a:bodyPr/>
                    <a:lstStyle/>
                    <a:p>
                      <a:pPr marL="171450" indent="-171450">
                        <a:buFont typeface="Arial" panose="020B0604020202020204" pitchFamily="34" charset="0"/>
                        <a:buChar char="•"/>
                      </a:pPr>
                      <a:r>
                        <a:rPr lang="en-US" sz="1100" dirty="0"/>
                        <a:t>Exceptional use of data analysis techniques. Code is well-organized and commented. </a:t>
                      </a:r>
                    </a:p>
                    <a:p>
                      <a:pPr marL="171450" indent="-171450">
                        <a:buFont typeface="Arial" panose="020B0604020202020204" pitchFamily="34" charset="0"/>
                        <a:buChar char="•"/>
                      </a:pPr>
                      <a:r>
                        <a:rPr lang="en-US" sz="1100" dirty="0"/>
                        <a:t>Code runs from original files. </a:t>
                      </a:r>
                    </a:p>
                    <a:p>
                      <a:pPr marL="171450" indent="-171450">
                        <a:buFont typeface="Arial" panose="020B0604020202020204" pitchFamily="34" charset="0"/>
                        <a:buChar char="•"/>
                      </a:pPr>
                      <a:r>
                        <a:rPr lang="en-US" sz="1100" dirty="0"/>
                        <a:t>Statistical techniques are used appropriately.</a:t>
                      </a:r>
                    </a:p>
                    <a:p>
                      <a:pPr marL="171450" indent="-171450">
                        <a:buFont typeface="Arial" panose="020B0604020202020204" pitchFamily="34" charset="0"/>
                        <a:buChar char="•"/>
                      </a:pPr>
                      <a:r>
                        <a:rPr lang="en-US" sz="1100" dirty="0"/>
                        <a:t>Data sets are linked in ways to advance new arguments.</a:t>
                      </a:r>
                    </a:p>
                  </a:txBody>
                  <a:tcPr marL="42660" marR="42660" marT="21330" marB="21330" anchor="ctr"/>
                </a:tc>
                <a:tc>
                  <a:txBody>
                    <a:bodyPr/>
                    <a:lstStyle/>
                    <a:p>
                      <a:pPr marL="171450" indent="-171450">
                        <a:buFont typeface="Arial" panose="020B0604020202020204" pitchFamily="34" charset="0"/>
                        <a:buChar char="•"/>
                      </a:pPr>
                      <a:r>
                        <a:rPr lang="en-US" sz="1100" dirty="0"/>
                        <a:t>Good use of data analysis techniques. Code is mostly organized and somewhat commented. </a:t>
                      </a:r>
                    </a:p>
                    <a:p>
                      <a:pPr marL="171450" indent="-171450">
                        <a:buFont typeface="Arial" panose="020B0604020202020204" pitchFamily="34" charset="0"/>
                        <a:buChar char="•"/>
                      </a:pPr>
                      <a:r>
                        <a:rPr lang="en-US" sz="1100" dirty="0"/>
                        <a:t>Code runs only after tinkering. </a:t>
                      </a:r>
                    </a:p>
                    <a:p>
                      <a:pPr marL="171450" indent="-171450">
                        <a:buFont typeface="Arial" panose="020B0604020202020204" pitchFamily="34" charset="0"/>
                        <a:buChar char="•"/>
                      </a:pPr>
                      <a:r>
                        <a:rPr lang="en-US" sz="1100" dirty="0"/>
                        <a:t>Statistical techniques are used, but with some errors or inappropriately.</a:t>
                      </a:r>
                    </a:p>
                    <a:p>
                      <a:pPr marL="171450" indent="-171450">
                        <a:buFont typeface="Arial" panose="020B0604020202020204" pitchFamily="34" charset="0"/>
                        <a:buChar char="•"/>
                      </a:pPr>
                      <a:r>
                        <a:rPr lang="en-US" sz="1100" dirty="0"/>
                        <a:t>Data sets are used independently.</a:t>
                      </a:r>
                    </a:p>
                  </a:txBody>
                  <a:tcPr marL="42660" marR="42660" marT="21330" marB="21330" anchor="ctr"/>
                </a:tc>
                <a:tc>
                  <a:txBody>
                    <a:bodyPr/>
                    <a:lstStyle/>
                    <a:p>
                      <a:pPr marL="171450" indent="-171450">
                        <a:buFont typeface="Arial" panose="020B0604020202020204" pitchFamily="34" charset="0"/>
                        <a:buChar char="•"/>
                      </a:pPr>
                      <a:r>
                        <a:rPr lang="en-US" sz="1100" dirty="0"/>
                        <a:t>Minimal or poor use of data analysis techniques. Code is disorganized or lacks comments. </a:t>
                      </a:r>
                    </a:p>
                    <a:p>
                      <a:pPr marL="171450" indent="-171450">
                        <a:buFont typeface="Arial" panose="020B0604020202020204" pitchFamily="34" charset="0"/>
                        <a:buChar char="•"/>
                      </a:pPr>
                      <a:r>
                        <a:rPr lang="en-US" sz="1100" dirty="0"/>
                        <a:t>Code does not run. </a:t>
                      </a:r>
                    </a:p>
                    <a:p>
                      <a:pPr marL="171450" indent="-171450">
                        <a:buFont typeface="Arial" panose="020B0604020202020204" pitchFamily="34" charset="0"/>
                        <a:buChar char="•"/>
                      </a:pPr>
                      <a:r>
                        <a:rPr lang="en-US" sz="1100" dirty="0"/>
                        <a:t>Statistical techniques are absent, largely incorrect, or misinterpreted.</a:t>
                      </a:r>
                    </a:p>
                    <a:p>
                      <a:pPr marL="171450" indent="-171450">
                        <a:buFont typeface="Arial" panose="020B0604020202020204" pitchFamily="34" charset="0"/>
                        <a:buChar char="•"/>
                      </a:pPr>
                      <a:r>
                        <a:rPr lang="en-US" sz="1100" dirty="0"/>
                        <a:t>Only one data set is examined.</a:t>
                      </a:r>
                    </a:p>
                  </a:txBody>
                  <a:tcPr marL="42660" marR="42660" marT="21330" marB="21330" anchor="ctr"/>
                </a:tc>
                <a:extLst>
                  <a:ext uri="{0D108BD9-81ED-4DB2-BD59-A6C34878D82A}">
                    <a16:rowId xmlns:a16="http://schemas.microsoft.com/office/drawing/2014/main" val="4817817"/>
                  </a:ext>
                </a:extLst>
              </a:tr>
              <a:tr h="554582">
                <a:tc>
                  <a:txBody>
                    <a:bodyPr/>
                    <a:lstStyle/>
                    <a:p>
                      <a:r>
                        <a:rPr lang="en-US" sz="1100" dirty="0"/>
                        <a:t>Writing (20%)</a:t>
                      </a:r>
                    </a:p>
                  </a:txBody>
                  <a:tcPr marL="42660" marR="42660" marT="21330" marB="21330" anchor="ctr"/>
                </a:tc>
                <a:tc>
                  <a:txBody>
                    <a:bodyPr/>
                    <a:lstStyle/>
                    <a:p>
                      <a:pPr marL="171450" indent="-171450">
                        <a:buFont typeface="Arial" panose="020B0604020202020204" pitchFamily="34" charset="0"/>
                        <a:buChar char="•"/>
                      </a:pPr>
                      <a:r>
                        <a:rPr lang="en-US" sz="1100" dirty="0"/>
                        <a:t>Excellent organization and clarity. Thesis is clear and the paper is free of grammatical errors. </a:t>
                      </a:r>
                    </a:p>
                    <a:p>
                      <a:pPr marL="171450" indent="-171450">
                        <a:buFont typeface="Arial" panose="020B0604020202020204" pitchFamily="34" charset="0"/>
                        <a:buChar char="•"/>
                      </a:pPr>
                      <a:r>
                        <a:rPr lang="en-US" sz="1100" dirty="0"/>
                        <a:t>Consistently argumentative topic sentences.</a:t>
                      </a:r>
                    </a:p>
                    <a:p>
                      <a:pPr marL="171450" indent="-171450">
                        <a:buFont typeface="Arial" panose="020B0604020202020204" pitchFamily="34" charset="0"/>
                        <a:buChar char="•"/>
                      </a:pPr>
                      <a:r>
                        <a:rPr lang="en-US" sz="1100" dirty="0"/>
                        <a:t>Correct use of Chicago/Turabian style citation format.</a:t>
                      </a:r>
                    </a:p>
                  </a:txBody>
                  <a:tcPr marL="42660" marR="42660" marT="21330" marB="21330" anchor="ctr"/>
                </a:tc>
                <a:tc>
                  <a:txBody>
                    <a:bodyPr/>
                    <a:lstStyle/>
                    <a:p>
                      <a:pPr marL="171450" indent="-171450">
                        <a:buFont typeface="Arial" panose="020B0604020202020204" pitchFamily="34" charset="0"/>
                        <a:buChar char="•"/>
                      </a:pPr>
                      <a:r>
                        <a:rPr lang="en-US" sz="1100" dirty="0"/>
                        <a:t>Decent organization and clarity but may contain some minor grammatical errors. </a:t>
                      </a:r>
                    </a:p>
                    <a:p>
                      <a:pPr marL="171450" indent="-171450">
                        <a:buFont typeface="Arial" panose="020B0604020202020204" pitchFamily="34" charset="0"/>
                        <a:buChar char="•"/>
                      </a:pPr>
                      <a:r>
                        <a:rPr lang="en-US" sz="1100" dirty="0"/>
                        <a:t>Argument unclear at times.</a:t>
                      </a:r>
                    </a:p>
                    <a:p>
                      <a:pPr marL="171450" indent="-171450">
                        <a:buFont typeface="Arial" panose="020B0604020202020204" pitchFamily="34" charset="0"/>
                        <a:buChar char="•"/>
                      </a:pPr>
                      <a:r>
                        <a:rPr lang="en-US" sz="1100" dirty="0"/>
                        <a:t>Any other citation format except Chicago/Turabian.</a:t>
                      </a:r>
                    </a:p>
                  </a:txBody>
                  <a:tcPr marL="42660" marR="42660" marT="21330" marB="21330" anchor="ctr"/>
                </a:tc>
                <a:tc>
                  <a:txBody>
                    <a:bodyPr/>
                    <a:lstStyle/>
                    <a:p>
                      <a:pPr marL="171450" indent="-171450">
                        <a:buFont typeface="Arial" panose="020B0604020202020204" pitchFamily="34" charset="0"/>
                        <a:buChar char="•"/>
                      </a:pPr>
                      <a:r>
                        <a:rPr lang="en-US" sz="1100" dirty="0"/>
                        <a:t>Poor organization and/or multiple grammatical errors.</a:t>
                      </a:r>
                    </a:p>
                    <a:p>
                      <a:pPr marL="171450" indent="-171450">
                        <a:buFont typeface="Arial" panose="020B0604020202020204" pitchFamily="34" charset="0"/>
                        <a:buChar char="•"/>
                      </a:pPr>
                      <a:r>
                        <a:rPr lang="en-US" sz="1100" dirty="0"/>
                        <a:t>Unclear argument. Tends towards a “data damp” than making sense of the evidence.</a:t>
                      </a:r>
                    </a:p>
                    <a:p>
                      <a:pPr marL="171450" indent="-171450">
                        <a:buFont typeface="Arial" panose="020B0604020202020204" pitchFamily="34" charset="0"/>
                        <a:buChar char="•"/>
                      </a:pPr>
                      <a:r>
                        <a:rPr lang="en-US" sz="1100" dirty="0"/>
                        <a:t>No consistent citation format.</a:t>
                      </a:r>
                    </a:p>
                  </a:txBody>
                  <a:tcPr marL="42660" marR="42660" marT="21330" marB="21330" anchor="ctr"/>
                </a:tc>
                <a:extLst>
                  <a:ext uri="{0D108BD9-81ED-4DB2-BD59-A6C34878D82A}">
                    <a16:rowId xmlns:a16="http://schemas.microsoft.com/office/drawing/2014/main" val="962240940"/>
                  </a:ext>
                </a:extLst>
              </a:tr>
              <a:tr h="1066504">
                <a:tc>
                  <a:txBody>
                    <a:bodyPr/>
                    <a:lstStyle/>
                    <a:p>
                      <a:r>
                        <a:rPr lang="en-US" sz="1100" dirty="0"/>
                        <a:t>Visualization (15%)</a:t>
                      </a:r>
                    </a:p>
                  </a:txBody>
                  <a:tcPr marL="42660" marR="42660" marT="21330" marB="21330" anchor="ctr"/>
                </a:tc>
                <a:tc>
                  <a:txBody>
                    <a:bodyPr/>
                    <a:lstStyle/>
                    <a:p>
                      <a:pPr marL="171450" indent="-171450">
                        <a:buFont typeface="Arial" panose="020B0604020202020204" pitchFamily="34" charset="0"/>
                        <a:buChar char="•"/>
                      </a:pPr>
                      <a:r>
                        <a:rPr lang="en-US" sz="1100" dirty="0"/>
                        <a:t>Exceptional use of visualizations that significantly aid in understanding the analysis. High-quality, clearly labeled, and well-integrated into the narrative.</a:t>
                      </a:r>
                    </a:p>
                    <a:p>
                      <a:pPr marL="171450" indent="-171450">
                        <a:buFont typeface="Arial" panose="020B0604020202020204" pitchFamily="34" charset="0"/>
                        <a:buChar char="•"/>
                      </a:pPr>
                      <a:r>
                        <a:rPr lang="en-US" sz="1100" dirty="0"/>
                        <a:t>All visualizations follow standard format. Visualizations clearly considered in a way to advance arguments.</a:t>
                      </a:r>
                    </a:p>
                  </a:txBody>
                  <a:tcPr marL="42660" marR="42660" marT="21330" marB="21330" anchor="ctr"/>
                </a:tc>
                <a:tc>
                  <a:txBody>
                    <a:bodyPr/>
                    <a:lstStyle/>
                    <a:p>
                      <a:pPr marL="171450" indent="-171450">
                        <a:buFont typeface="Arial" panose="020B0604020202020204" pitchFamily="34" charset="0"/>
                        <a:buChar char="•"/>
                      </a:pPr>
                      <a:r>
                        <a:rPr lang="en-US" sz="1100" dirty="0"/>
                        <a:t>Good use of visualizations but may lack in quality or integration into the narrative.</a:t>
                      </a:r>
                    </a:p>
                    <a:p>
                      <a:pPr marL="171450" indent="-171450">
                        <a:buFont typeface="Arial" panose="020B0604020202020204" pitchFamily="34" charset="0"/>
                        <a:buChar char="•"/>
                      </a:pPr>
                      <a:r>
                        <a:rPr lang="en-US" sz="1100" dirty="0"/>
                        <a:t>Visualizations somewhat deviate from standard format. </a:t>
                      </a:r>
                    </a:p>
                    <a:p>
                      <a:pPr marL="171450" indent="-171450">
                        <a:buFont typeface="Arial" panose="020B0604020202020204" pitchFamily="34" charset="0"/>
                        <a:buChar char="•"/>
                      </a:pPr>
                      <a:r>
                        <a:rPr lang="en-US" sz="1100" dirty="0"/>
                        <a:t>Some visualizations are there, but no the ones that would make the most impact.</a:t>
                      </a:r>
                    </a:p>
                  </a:txBody>
                  <a:tcPr marL="42660" marR="42660" marT="21330" marB="21330" anchor="ctr"/>
                </a:tc>
                <a:tc>
                  <a:txBody>
                    <a:bodyPr/>
                    <a:lstStyle/>
                    <a:p>
                      <a:pPr marL="171450" indent="-171450">
                        <a:buFont typeface="Arial" panose="020B0604020202020204" pitchFamily="34" charset="0"/>
                        <a:buChar char="•"/>
                      </a:pPr>
                      <a:r>
                        <a:rPr lang="en-US" sz="1100" dirty="0"/>
                        <a:t>Minimal or poor use of visualizations. Low-quality or not well-integrated into the narrative.</a:t>
                      </a:r>
                    </a:p>
                    <a:p>
                      <a:pPr marL="171450" indent="-171450">
                        <a:buFont typeface="Arial" panose="020B0604020202020204" pitchFamily="34" charset="0"/>
                        <a:buChar char="•"/>
                      </a:pPr>
                      <a:r>
                        <a:rPr lang="en-US" sz="1100" dirty="0"/>
                        <a:t>Visualizations look unconsidered and default. </a:t>
                      </a:r>
                    </a:p>
                    <a:p>
                      <a:pPr marL="171450" indent="-171450">
                        <a:buFont typeface="Arial" panose="020B0604020202020204" pitchFamily="34" charset="0"/>
                        <a:buChar char="•"/>
                      </a:pPr>
                      <a:r>
                        <a:rPr lang="en-US" sz="1100" dirty="0"/>
                        <a:t>Visualizations exist but are unrelated to analysis. </a:t>
                      </a:r>
                    </a:p>
                  </a:txBody>
                  <a:tcPr marL="42660" marR="42660" marT="21330" marB="21330" anchor="ctr"/>
                </a:tc>
                <a:extLst>
                  <a:ext uri="{0D108BD9-81ED-4DB2-BD59-A6C34878D82A}">
                    <a16:rowId xmlns:a16="http://schemas.microsoft.com/office/drawing/2014/main" val="2267916907"/>
                  </a:ext>
                </a:extLst>
              </a:tr>
            </a:tbl>
          </a:graphicData>
        </a:graphic>
      </p:graphicFrame>
    </p:spTree>
    <p:extLst>
      <p:ext uri="{BB962C8B-B14F-4D97-AF65-F5344CB8AC3E}">
        <p14:creationId xmlns:p14="http://schemas.microsoft.com/office/powerpoint/2010/main" val="119885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DD2209-1B41-4E87-9887-49DA3DE2851A}"/>
              </a:ext>
            </a:extLst>
          </p:cNvPr>
          <p:cNvGraphicFramePr>
            <a:graphicFrameLocks noChangeAspect="1"/>
          </p:cNvGraphicFramePr>
          <p:nvPr>
            <p:custDataLst>
              <p:tags r:id="rId1"/>
            </p:custDataLst>
            <p:extLst>
              <p:ext uri="{D42A27DB-BD31-4B8C-83A1-F6EECF244321}">
                <p14:modId xmlns:p14="http://schemas.microsoft.com/office/powerpoint/2010/main" val="3650900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6" name="Object 5" hidden="1">
                        <a:extLst>
                          <a:ext uri="{FF2B5EF4-FFF2-40B4-BE49-F238E27FC236}">
                            <a16:creationId xmlns:a16="http://schemas.microsoft.com/office/drawing/2014/main" id="{6DDD2209-1B41-4E87-9887-49DA3DE285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430E52-C476-476F-915C-E0CBE5EB70F3}"/>
              </a:ext>
            </a:extLst>
          </p:cNvPr>
          <p:cNvSpPr>
            <a:spLocks noGrp="1"/>
          </p:cNvSpPr>
          <p:nvPr>
            <p:ph type="title"/>
          </p:nvPr>
        </p:nvSpPr>
        <p:spPr>
          <a:xfrm>
            <a:off x="119063" y="230188"/>
            <a:ext cx="8618537" cy="877163"/>
          </a:xfrm>
        </p:spPr>
        <p:txBody>
          <a:bodyPr vert="horz"/>
          <a:lstStyle/>
          <a:p>
            <a:r>
              <a:rPr lang="en-US" dirty="0"/>
              <a:t>By the end of the semester, they are analyzing real, dirty data sets. The Survey of Consumer Finance of 1950 offers a window into the financial lives of Americans in the past</a:t>
            </a:r>
          </a:p>
        </p:txBody>
      </p:sp>
      <p:sp>
        <p:nvSpPr>
          <p:cNvPr id="4" name="Slide Number Placeholder 3">
            <a:extLst>
              <a:ext uri="{FF2B5EF4-FFF2-40B4-BE49-F238E27FC236}">
                <a16:creationId xmlns:a16="http://schemas.microsoft.com/office/drawing/2014/main" id="{CB6FA8E8-D106-47A4-8745-617C3B1F7083}"/>
              </a:ext>
            </a:extLst>
          </p:cNvPr>
          <p:cNvSpPr>
            <a:spLocks noGrp="1"/>
          </p:cNvSpPr>
          <p:nvPr>
            <p:ph type="sldNum" sz="quarter" idx="10"/>
          </p:nvPr>
        </p:nvSpPr>
        <p:spPr/>
        <p:txBody>
          <a:bodyPr/>
          <a:lstStyle/>
          <a:p>
            <a:pPr>
              <a:defRPr/>
            </a:pPr>
            <a:fld id="{7FADFD76-5865-4FDF-BE54-2F75BF429C60}" type="slidenum">
              <a:rPr lang="en-US" smtClean="0"/>
              <a:pPr>
                <a:defRPr/>
              </a:pPr>
              <a:t>17</a:t>
            </a:fld>
            <a:r>
              <a:rPr lang="en-US"/>
              <a:t> </a:t>
            </a:r>
          </a:p>
        </p:txBody>
      </p:sp>
      <p:pic>
        <p:nvPicPr>
          <p:cNvPr id="10" name="Picture 9">
            <a:extLst>
              <a:ext uri="{FF2B5EF4-FFF2-40B4-BE49-F238E27FC236}">
                <a16:creationId xmlns:a16="http://schemas.microsoft.com/office/drawing/2014/main" id="{426A34CD-99C5-4B7A-91C5-863105287AE0}"/>
              </a:ext>
            </a:extLst>
          </p:cNvPr>
          <p:cNvPicPr>
            <a:picLocks noChangeAspect="1"/>
          </p:cNvPicPr>
          <p:nvPr/>
        </p:nvPicPr>
        <p:blipFill>
          <a:blip r:embed="rId5"/>
          <a:stretch>
            <a:fillRect/>
          </a:stretch>
        </p:blipFill>
        <p:spPr>
          <a:xfrm>
            <a:off x="330655" y="1290412"/>
            <a:ext cx="2902128" cy="4938070"/>
          </a:xfrm>
          <a:prstGeom prst="rect">
            <a:avLst/>
          </a:prstGeom>
        </p:spPr>
      </p:pic>
      <p:sp>
        <p:nvSpPr>
          <p:cNvPr id="11" name="Rectangle 10">
            <a:extLst>
              <a:ext uri="{FF2B5EF4-FFF2-40B4-BE49-F238E27FC236}">
                <a16:creationId xmlns:a16="http://schemas.microsoft.com/office/drawing/2014/main" id="{307C25CE-F688-4E9D-9462-D53FBF769B8F}"/>
              </a:ext>
            </a:extLst>
          </p:cNvPr>
          <p:cNvSpPr/>
          <p:nvPr/>
        </p:nvSpPr>
        <p:spPr>
          <a:xfrm>
            <a:off x="5259421" y="1809345"/>
            <a:ext cx="2684834" cy="345007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the use of this data we can ask important questions about the past.</a:t>
            </a:r>
          </a:p>
          <a:p>
            <a:pPr algn="ctr"/>
            <a:endParaRPr lang="en-US" dirty="0"/>
          </a:p>
          <a:p>
            <a:pPr algn="ctr"/>
            <a:r>
              <a:rPr lang="en-US" dirty="0"/>
              <a:t>And we can do analyses that the Surveyors in the 1950s did not (like examine the different financial experiences of black and white Americans.)</a:t>
            </a:r>
          </a:p>
        </p:txBody>
      </p:sp>
    </p:spTree>
    <p:extLst>
      <p:ext uri="{BB962C8B-B14F-4D97-AF65-F5344CB8AC3E}">
        <p14:creationId xmlns:p14="http://schemas.microsoft.com/office/powerpoint/2010/main" val="100033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3D5A491-3243-499F-965C-E864D6439781}"/>
              </a:ext>
            </a:extLst>
          </p:cNvPr>
          <p:cNvGraphicFramePr>
            <a:graphicFrameLocks noChangeAspect="1"/>
          </p:cNvGraphicFramePr>
          <p:nvPr>
            <p:custDataLst>
              <p:tags r:id="rId1"/>
            </p:custDataLst>
            <p:extLst>
              <p:ext uri="{D42A27DB-BD31-4B8C-83A1-F6EECF244321}">
                <p14:modId xmlns:p14="http://schemas.microsoft.com/office/powerpoint/2010/main" val="297812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6" name="Object 5" hidden="1">
                        <a:extLst>
                          <a:ext uri="{FF2B5EF4-FFF2-40B4-BE49-F238E27FC236}">
                            <a16:creationId xmlns:a16="http://schemas.microsoft.com/office/drawing/2014/main" id="{33D5A491-3243-499F-965C-E864D64397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E29A1B8-FD39-42A2-9CFB-CBAE8ACF48C5}"/>
              </a:ext>
            </a:extLst>
          </p:cNvPr>
          <p:cNvSpPr>
            <a:spLocks noGrp="1"/>
          </p:cNvSpPr>
          <p:nvPr>
            <p:ph type="title"/>
          </p:nvPr>
        </p:nvSpPr>
        <p:spPr>
          <a:xfrm>
            <a:off x="119063" y="230188"/>
            <a:ext cx="8618537" cy="584775"/>
          </a:xfrm>
        </p:spPr>
        <p:txBody>
          <a:bodyPr vert="horz"/>
          <a:lstStyle/>
          <a:p>
            <a:r>
              <a:rPr lang="en-US" dirty="0"/>
              <a:t>The data is a codebook and an ASCII file structured like a </a:t>
            </a:r>
            <a:r>
              <a:rPr lang="en-US" dirty="0" err="1"/>
              <a:t>punchcard</a:t>
            </a:r>
            <a:r>
              <a:rPr lang="en-US" dirty="0"/>
              <a:t> in columns and rows.</a:t>
            </a:r>
          </a:p>
        </p:txBody>
      </p:sp>
      <p:sp>
        <p:nvSpPr>
          <p:cNvPr id="4" name="Slide Number Placeholder 3">
            <a:extLst>
              <a:ext uri="{FF2B5EF4-FFF2-40B4-BE49-F238E27FC236}">
                <a16:creationId xmlns:a16="http://schemas.microsoft.com/office/drawing/2014/main" id="{9C8A6BAD-F92F-4C20-8FE1-8F1B4E93A435}"/>
              </a:ext>
            </a:extLst>
          </p:cNvPr>
          <p:cNvSpPr>
            <a:spLocks noGrp="1"/>
          </p:cNvSpPr>
          <p:nvPr>
            <p:ph type="sldNum" sz="quarter" idx="10"/>
          </p:nvPr>
        </p:nvSpPr>
        <p:spPr/>
        <p:txBody>
          <a:bodyPr/>
          <a:lstStyle/>
          <a:p>
            <a:pPr>
              <a:defRPr/>
            </a:pPr>
            <a:fld id="{7FADFD76-5865-4FDF-BE54-2F75BF429C60}" type="slidenum">
              <a:rPr lang="en-US" smtClean="0"/>
              <a:pPr>
                <a:defRPr/>
              </a:pPr>
              <a:t>18</a:t>
            </a:fld>
            <a:r>
              <a:rPr lang="en-US"/>
              <a:t> </a:t>
            </a:r>
          </a:p>
        </p:txBody>
      </p:sp>
      <p:pic>
        <p:nvPicPr>
          <p:cNvPr id="177154" name="Picture 2" descr="Punched card - Wikipedia">
            <a:extLst>
              <a:ext uri="{FF2B5EF4-FFF2-40B4-BE49-F238E27FC236}">
                <a16:creationId xmlns:a16="http://schemas.microsoft.com/office/drawing/2014/main" id="{C7EB2DC1-AE78-4FC1-8707-B69B52F73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60" y="921020"/>
            <a:ext cx="3252350" cy="14201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838731A-E655-412D-8BEB-C73A8B96E1A0}"/>
              </a:ext>
            </a:extLst>
          </p:cNvPr>
          <p:cNvPicPr>
            <a:picLocks noChangeAspect="1"/>
          </p:cNvPicPr>
          <p:nvPr/>
        </p:nvPicPr>
        <p:blipFill>
          <a:blip r:embed="rId6"/>
          <a:stretch>
            <a:fillRect/>
          </a:stretch>
        </p:blipFill>
        <p:spPr>
          <a:xfrm>
            <a:off x="3772765" y="921020"/>
            <a:ext cx="4874213" cy="1420193"/>
          </a:xfrm>
          <a:prstGeom prst="rect">
            <a:avLst/>
          </a:prstGeom>
        </p:spPr>
      </p:pic>
      <p:pic>
        <p:nvPicPr>
          <p:cNvPr id="14" name="Picture 13">
            <a:extLst>
              <a:ext uri="{FF2B5EF4-FFF2-40B4-BE49-F238E27FC236}">
                <a16:creationId xmlns:a16="http://schemas.microsoft.com/office/drawing/2014/main" id="{727F46E3-8BBD-49E1-9C6F-31B5EF7281AA}"/>
              </a:ext>
            </a:extLst>
          </p:cNvPr>
          <p:cNvPicPr>
            <a:picLocks noChangeAspect="1"/>
          </p:cNvPicPr>
          <p:nvPr/>
        </p:nvPicPr>
        <p:blipFill>
          <a:blip r:embed="rId6"/>
          <a:stretch>
            <a:fillRect/>
          </a:stretch>
        </p:blipFill>
        <p:spPr>
          <a:xfrm>
            <a:off x="368084" y="3599234"/>
            <a:ext cx="7879423" cy="2295817"/>
          </a:xfrm>
          <a:prstGeom prst="rect">
            <a:avLst/>
          </a:prstGeom>
        </p:spPr>
      </p:pic>
      <p:sp>
        <p:nvSpPr>
          <p:cNvPr id="13" name="Rectangle 12">
            <a:extLst>
              <a:ext uri="{FF2B5EF4-FFF2-40B4-BE49-F238E27FC236}">
                <a16:creationId xmlns:a16="http://schemas.microsoft.com/office/drawing/2014/main" id="{1DF676F5-CA99-4E2D-B855-404EEF5574F2}"/>
              </a:ext>
            </a:extLst>
          </p:cNvPr>
          <p:cNvSpPr/>
          <p:nvPr/>
        </p:nvSpPr>
        <p:spPr>
          <a:xfrm>
            <a:off x="609600" y="3599234"/>
            <a:ext cx="104331" cy="236706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4E7F1FDD-143F-4D11-BC9B-169A7AC60D7E}"/>
              </a:ext>
            </a:extLst>
          </p:cNvPr>
          <p:cNvSpPr/>
          <p:nvPr/>
        </p:nvSpPr>
        <p:spPr>
          <a:xfrm>
            <a:off x="532564" y="2516876"/>
            <a:ext cx="2605446" cy="695358"/>
          </a:xfrm>
          <a:prstGeom prst="wedgeRoundRectCallout">
            <a:avLst>
              <a:gd name="adj1" fmla="val -45442"/>
              <a:gd name="adj2" fmla="val 97677"/>
              <a:gd name="adj3" fmla="val 16667"/>
            </a:avLst>
          </a:prstGeom>
          <a:solidFill>
            <a:schemeClr val="accent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This column for instance marks which “card” is being referred in the row.</a:t>
            </a:r>
          </a:p>
        </p:txBody>
      </p:sp>
      <p:sp>
        <p:nvSpPr>
          <p:cNvPr id="17" name="Speech Bubble: Rectangle with Corners Rounded 16">
            <a:extLst>
              <a:ext uri="{FF2B5EF4-FFF2-40B4-BE49-F238E27FC236}">
                <a16:creationId xmlns:a16="http://schemas.microsoft.com/office/drawing/2014/main" id="{F38A565C-9BC5-42BA-94E8-89030A73453E}"/>
              </a:ext>
            </a:extLst>
          </p:cNvPr>
          <p:cNvSpPr/>
          <p:nvPr/>
        </p:nvSpPr>
        <p:spPr>
          <a:xfrm>
            <a:off x="4307795" y="5809844"/>
            <a:ext cx="2605446" cy="695358"/>
          </a:xfrm>
          <a:prstGeom prst="wedgeRoundRectCallout">
            <a:avLst>
              <a:gd name="adj1" fmla="val 96434"/>
              <a:gd name="adj2" fmla="val -22633"/>
              <a:gd name="adj3" fmla="val 16667"/>
            </a:avLst>
          </a:prstGeom>
          <a:solidFill>
            <a:schemeClr val="accent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These columns are the weight for that card</a:t>
            </a:r>
          </a:p>
        </p:txBody>
      </p:sp>
      <p:sp>
        <p:nvSpPr>
          <p:cNvPr id="18" name="Rectangle 17">
            <a:extLst>
              <a:ext uri="{FF2B5EF4-FFF2-40B4-BE49-F238E27FC236}">
                <a16:creationId xmlns:a16="http://schemas.microsoft.com/office/drawing/2014/main" id="{6D6E0307-BF93-46FF-9F7A-6D32A4D9C0D4}"/>
              </a:ext>
            </a:extLst>
          </p:cNvPr>
          <p:cNvSpPr/>
          <p:nvPr/>
        </p:nvSpPr>
        <p:spPr>
          <a:xfrm>
            <a:off x="8041532" y="3599234"/>
            <a:ext cx="205975" cy="2367064"/>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86B038-5016-4CA0-980A-8C3BB5966ED2}"/>
              </a:ext>
            </a:extLst>
          </p:cNvPr>
          <p:cNvSpPr/>
          <p:nvPr/>
        </p:nvSpPr>
        <p:spPr>
          <a:xfrm>
            <a:off x="1194811" y="3593547"/>
            <a:ext cx="374586" cy="21133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691BCBA4-0904-48BA-AE2C-3272C8672D00}"/>
              </a:ext>
            </a:extLst>
          </p:cNvPr>
          <p:cNvSpPr/>
          <p:nvPr/>
        </p:nvSpPr>
        <p:spPr>
          <a:xfrm>
            <a:off x="4054876" y="2536421"/>
            <a:ext cx="2605446" cy="695358"/>
          </a:xfrm>
          <a:prstGeom prst="wedgeRoundRectCallout">
            <a:avLst>
              <a:gd name="adj1" fmla="val -141520"/>
              <a:gd name="adj2" fmla="val 98609"/>
              <a:gd name="adj3" fmla="val 16667"/>
            </a:avLst>
          </a:prstGeom>
          <a:solidFill>
            <a:schemeClr val="accent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This 4 digit code is for place (in this case, Adair, MO)</a:t>
            </a:r>
          </a:p>
        </p:txBody>
      </p:sp>
    </p:spTree>
    <p:extLst>
      <p:ext uri="{BB962C8B-B14F-4D97-AF65-F5344CB8AC3E}">
        <p14:creationId xmlns:p14="http://schemas.microsoft.com/office/powerpoint/2010/main" val="40068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D7A634D-665A-4034-98E1-54EE4AE0F8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5" name="Object 4" hidden="1">
                        <a:extLst>
                          <a:ext uri="{FF2B5EF4-FFF2-40B4-BE49-F238E27FC236}">
                            <a16:creationId xmlns:a16="http://schemas.microsoft.com/office/drawing/2014/main" id="{9D7A634D-665A-4034-98E1-54EE4AE0F8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CDF3AF-8AD7-4B0A-9247-47D127DF85FE}"/>
              </a:ext>
            </a:extLst>
          </p:cNvPr>
          <p:cNvSpPr>
            <a:spLocks noGrp="1"/>
          </p:cNvSpPr>
          <p:nvPr>
            <p:ph type="title"/>
          </p:nvPr>
        </p:nvSpPr>
        <p:spPr/>
        <p:txBody>
          <a:bodyPr vert="horz"/>
          <a:lstStyle/>
          <a:p>
            <a:r>
              <a:rPr lang="en-US" dirty="0"/>
              <a:t>LLMs like </a:t>
            </a:r>
            <a:r>
              <a:rPr lang="en-US" dirty="0" err="1"/>
              <a:t>ChatGPT</a:t>
            </a:r>
            <a:r>
              <a:rPr lang="en-US" dirty="0"/>
              <a:t> work by probabilities</a:t>
            </a:r>
          </a:p>
        </p:txBody>
      </p:sp>
      <p:sp>
        <p:nvSpPr>
          <p:cNvPr id="4" name="Slide Number Placeholder 3">
            <a:extLst>
              <a:ext uri="{FF2B5EF4-FFF2-40B4-BE49-F238E27FC236}">
                <a16:creationId xmlns:a16="http://schemas.microsoft.com/office/drawing/2014/main" id="{D0F036B3-05D8-45C6-B911-A18B9C6C1C7E}"/>
              </a:ext>
            </a:extLst>
          </p:cNvPr>
          <p:cNvSpPr>
            <a:spLocks noGrp="1"/>
          </p:cNvSpPr>
          <p:nvPr>
            <p:ph type="sldNum" sz="quarter" idx="10"/>
          </p:nvPr>
        </p:nvSpPr>
        <p:spPr/>
        <p:txBody>
          <a:bodyPr/>
          <a:lstStyle/>
          <a:p>
            <a:pPr>
              <a:defRPr/>
            </a:pPr>
            <a:fld id="{7FADFD76-5865-4FDF-BE54-2F75BF429C60}" type="slidenum">
              <a:rPr lang="en-US" smtClean="0"/>
              <a:pPr>
                <a:defRPr/>
              </a:pPr>
              <a:t>1</a:t>
            </a:fld>
            <a:r>
              <a:rPr lang="en-US"/>
              <a:t> </a:t>
            </a:r>
          </a:p>
        </p:txBody>
      </p:sp>
      <p:sp>
        <p:nvSpPr>
          <p:cNvPr id="20" name="Rectangle 19">
            <a:extLst>
              <a:ext uri="{FF2B5EF4-FFF2-40B4-BE49-F238E27FC236}">
                <a16:creationId xmlns:a16="http://schemas.microsoft.com/office/drawing/2014/main" id="{46526C77-6D4D-464E-A064-3FAAFBAF3742}"/>
              </a:ext>
            </a:extLst>
          </p:cNvPr>
          <p:cNvSpPr/>
          <p:nvPr/>
        </p:nvSpPr>
        <p:spPr>
          <a:xfrm>
            <a:off x="4823037" y="3231242"/>
            <a:ext cx="4019337" cy="1873176"/>
          </a:xfrm>
          <a:prstGeom prst="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AI will offer “facts” that are hallucinations, especially the further you get from well-worn data (like python coding).</a:t>
            </a:r>
          </a:p>
        </p:txBody>
      </p:sp>
      <p:sp>
        <p:nvSpPr>
          <p:cNvPr id="29" name="Arrow: Pentagon 28">
            <a:extLst>
              <a:ext uri="{FF2B5EF4-FFF2-40B4-BE49-F238E27FC236}">
                <a16:creationId xmlns:a16="http://schemas.microsoft.com/office/drawing/2014/main" id="{282A394D-A2F8-4255-A21C-E581DC0EA419}"/>
              </a:ext>
            </a:extLst>
          </p:cNvPr>
          <p:cNvSpPr/>
          <p:nvPr/>
        </p:nvSpPr>
        <p:spPr>
          <a:xfrm>
            <a:off x="119064" y="1543051"/>
            <a:ext cx="4504744" cy="4553860"/>
          </a:xfrm>
          <a:prstGeom prst="homePlate">
            <a:avLst>
              <a:gd name="adj" fmla="val 28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AI doesn’t know anything. </a:t>
            </a:r>
          </a:p>
          <a:p>
            <a:endParaRPr lang="en-US" sz="1800" dirty="0">
              <a:solidFill>
                <a:schemeClr val="tx1"/>
              </a:solidFill>
            </a:endParaRPr>
          </a:p>
          <a:p>
            <a:r>
              <a:rPr lang="en-US" sz="1800" dirty="0">
                <a:solidFill>
                  <a:schemeClr val="tx1"/>
                </a:solidFill>
              </a:rPr>
              <a:t>The probability model is absurdly complicated, but all it does is reproduce the relationships between the words on which it was trained. </a:t>
            </a:r>
          </a:p>
          <a:p>
            <a:endParaRPr lang="en-US" sz="1800" dirty="0">
              <a:solidFill>
                <a:schemeClr val="tx1"/>
              </a:solidFill>
            </a:endParaRPr>
          </a:p>
          <a:p>
            <a:r>
              <a:rPr lang="en-US" sz="1800" dirty="0">
                <a:solidFill>
                  <a:schemeClr val="tx1"/>
                </a:solidFill>
              </a:rPr>
              <a:t>LLMs generate </a:t>
            </a:r>
            <a:r>
              <a:rPr lang="en-US" sz="1800" i="1" dirty="0">
                <a:solidFill>
                  <a:schemeClr val="tx1"/>
                </a:solidFill>
              </a:rPr>
              <a:t>text</a:t>
            </a:r>
            <a:r>
              <a:rPr lang="en-US" sz="1800" dirty="0">
                <a:solidFill>
                  <a:schemeClr val="tx1"/>
                </a:solidFill>
              </a:rPr>
              <a:t>, not </a:t>
            </a:r>
            <a:r>
              <a:rPr lang="en-US" sz="1800" i="1" dirty="0">
                <a:solidFill>
                  <a:schemeClr val="tx1"/>
                </a:solidFill>
              </a:rPr>
              <a:t>answers</a:t>
            </a:r>
            <a:r>
              <a:rPr lang="en-US" sz="1800" dirty="0">
                <a:solidFill>
                  <a:schemeClr val="tx1"/>
                </a:solidFill>
              </a:rPr>
              <a:t>.</a:t>
            </a:r>
          </a:p>
          <a:p>
            <a:endParaRPr lang="en-US" sz="1800" dirty="0">
              <a:solidFill>
                <a:schemeClr val="tx1"/>
              </a:solidFill>
            </a:endParaRPr>
          </a:p>
          <a:p>
            <a:r>
              <a:rPr lang="en-US" sz="1800" dirty="0">
                <a:solidFill>
                  <a:schemeClr val="tx1"/>
                </a:solidFill>
              </a:rPr>
              <a:t>There is no reasoning. </a:t>
            </a:r>
          </a:p>
          <a:p>
            <a:endParaRPr lang="en-US" sz="1800" dirty="0">
              <a:solidFill>
                <a:schemeClr val="tx1"/>
              </a:solidFill>
            </a:endParaRPr>
          </a:p>
          <a:p>
            <a:r>
              <a:rPr lang="en-US" sz="1800" dirty="0">
                <a:solidFill>
                  <a:schemeClr val="tx1"/>
                </a:solidFill>
              </a:rPr>
              <a:t>So what can it do?</a:t>
            </a:r>
          </a:p>
          <a:p>
            <a:endParaRPr lang="en-US" sz="1800" dirty="0">
              <a:solidFill>
                <a:schemeClr val="tx1"/>
              </a:solidFill>
            </a:endParaRPr>
          </a:p>
        </p:txBody>
      </p:sp>
      <p:pic>
        <p:nvPicPr>
          <p:cNvPr id="111642" name="Picture 26" descr="Emergent Abilities of Large Language Models">
            <a:extLst>
              <a:ext uri="{FF2B5EF4-FFF2-40B4-BE49-F238E27FC236}">
                <a16:creationId xmlns:a16="http://schemas.microsoft.com/office/drawing/2014/main" id="{49FA0368-E3B5-4583-96B0-EE33E01D9A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4988" y="5272529"/>
            <a:ext cx="3915434" cy="7546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Emergent Abilities of Large Language Models">
            <a:extLst>
              <a:ext uri="{FF2B5EF4-FFF2-40B4-BE49-F238E27FC236}">
                <a16:creationId xmlns:a16="http://schemas.microsoft.com/office/drawing/2014/main" id="{062A8F0E-8E85-4EBE-9F68-30C66AB09C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4988" y="2272319"/>
            <a:ext cx="3915434" cy="7546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Emergent Abilities of Large Language Models">
            <a:extLst>
              <a:ext uri="{FF2B5EF4-FFF2-40B4-BE49-F238E27FC236}">
                <a16:creationId xmlns:a16="http://schemas.microsoft.com/office/drawing/2014/main" id="{C281A964-A7EA-4DA5-A7B2-84C0B5DB9A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4988" y="1433614"/>
            <a:ext cx="3915434" cy="7546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6" descr="Emergent Abilities of Large Language Models">
            <a:extLst>
              <a:ext uri="{FF2B5EF4-FFF2-40B4-BE49-F238E27FC236}">
                <a16:creationId xmlns:a16="http://schemas.microsoft.com/office/drawing/2014/main" id="{058BD845-59EB-44F7-9B00-9DB39FE3A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4988" y="579213"/>
            <a:ext cx="3915434" cy="75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9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EC7D-709D-471B-9DD4-BBF72A12742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34F2C9D-1DA5-498D-9117-FDF3EEE3EA1F}"/>
              </a:ext>
            </a:extLst>
          </p:cNvPr>
          <p:cNvSpPr>
            <a:spLocks noGrp="1"/>
          </p:cNvSpPr>
          <p:nvPr>
            <p:ph type="sldNum" sz="quarter" idx="10"/>
          </p:nvPr>
        </p:nvSpPr>
        <p:spPr/>
        <p:txBody>
          <a:bodyPr/>
          <a:lstStyle/>
          <a:p>
            <a:pPr>
              <a:defRPr/>
            </a:pPr>
            <a:fld id="{7FADFD76-5865-4FDF-BE54-2F75BF429C60}" type="slidenum">
              <a:rPr lang="en-US" smtClean="0"/>
              <a:pPr>
                <a:defRPr/>
              </a:pPr>
              <a:t>19</a:t>
            </a:fld>
            <a:r>
              <a:rPr lang="en-US"/>
              <a:t> </a:t>
            </a:r>
          </a:p>
        </p:txBody>
      </p:sp>
      <p:sp>
        <p:nvSpPr>
          <p:cNvPr id="8" name="TextBox 7">
            <a:extLst>
              <a:ext uri="{FF2B5EF4-FFF2-40B4-BE49-F238E27FC236}">
                <a16:creationId xmlns:a16="http://schemas.microsoft.com/office/drawing/2014/main" id="{7D404408-B6D0-4324-8178-29179CCF3E86}"/>
              </a:ext>
            </a:extLst>
          </p:cNvPr>
          <p:cNvSpPr txBox="1"/>
          <p:nvPr/>
        </p:nvSpPr>
        <p:spPr>
          <a:xfrm>
            <a:off x="119063" y="728677"/>
            <a:ext cx="8618536" cy="5724644"/>
          </a:xfrm>
          <a:prstGeom prst="rect">
            <a:avLst/>
          </a:prstGeom>
          <a:noFill/>
        </p:spPr>
        <p:txBody>
          <a:bodyPr wrap="square" lIns="0" tIns="0" rIns="0" bIns="0" rtlCol="0">
            <a:spAutoFit/>
          </a:bodyPr>
          <a:lstStyle/>
          <a:p>
            <a:r>
              <a:rPr lang="en-US" sz="1200" b="1" dirty="0"/>
              <a:t>Assignment 5: Survey of Consumer Finance, 1950</a:t>
            </a:r>
          </a:p>
          <a:p>
            <a:endParaRPr lang="en-US" sz="1200" dirty="0"/>
          </a:p>
          <a:p>
            <a:r>
              <a:rPr lang="en-US" sz="1200" dirty="0"/>
              <a:t> </a:t>
            </a:r>
          </a:p>
          <a:p>
            <a:r>
              <a:rPr lang="en-US" sz="1200" dirty="0"/>
              <a:t>The Survey of Consumer Finance contains all the opportunities for insight and myopia that </a:t>
            </a:r>
            <a:r>
              <a:rPr lang="en-US" sz="1200" dirty="0" err="1"/>
              <a:t>Bouk</a:t>
            </a:r>
            <a:r>
              <a:rPr lang="en-US" sz="1200" dirty="0"/>
              <a:t> and </a:t>
            </a:r>
            <a:r>
              <a:rPr lang="en-US" sz="1200" dirty="0" err="1"/>
              <a:t>Igo</a:t>
            </a:r>
            <a:r>
              <a:rPr lang="en-US" sz="1200" dirty="0"/>
              <a:t> write about.</a:t>
            </a:r>
          </a:p>
          <a:p>
            <a:endParaRPr lang="en-US" sz="1200" dirty="0"/>
          </a:p>
          <a:p>
            <a:r>
              <a:rPr lang="en-US" sz="1200" dirty="0"/>
              <a:t> What questions will you ask? What arguments will you make? How will you place it in historical context?</a:t>
            </a:r>
          </a:p>
          <a:p>
            <a:endParaRPr lang="en-US" sz="1200" dirty="0"/>
          </a:p>
          <a:p>
            <a:r>
              <a:rPr lang="en-US" sz="1200" dirty="0"/>
              <a:t> Here is the link to the website for the original data. https://www.icpsr.umich.edu/web/ICPSR/studies/3612</a:t>
            </a:r>
          </a:p>
          <a:p>
            <a:endParaRPr lang="en-US" sz="1200" dirty="0"/>
          </a:p>
          <a:p>
            <a:r>
              <a:rPr lang="en-US" sz="1200" dirty="0"/>
              <a:t>This assignment is very unstructured and will require a lot of work. The files have two parts: a codebook in PDF form and a very large ASCII file that replicates the original </a:t>
            </a:r>
            <a:r>
              <a:rPr lang="en-US" sz="1200" dirty="0" err="1"/>
              <a:t>punchcards</a:t>
            </a:r>
            <a:r>
              <a:rPr lang="en-US" sz="1200" dirty="0"/>
              <a:t>. You will need to find a way to “read” in the data from the ASCII file so that you can analyze it. You will need to ask good questions that were perhaps not asked in 1950. Data will need to be cleaned. So many problems to solve! So real!</a:t>
            </a:r>
          </a:p>
          <a:p>
            <a:endParaRPr lang="en-US" sz="1200" dirty="0"/>
          </a:p>
          <a:p>
            <a:r>
              <a:rPr lang="en-US" sz="1200" dirty="0"/>
              <a:t> For this assignment, the deliverable will be two papers. First, you will write a conventional historical paper of 3000 words (10-15 pages) making an argument about consumer finance in 1950. You will need to include visualizations. Second, you will write a technical paper of 1000 words (3-5 pages) that describes what you did and defends your technical analysis. In a separate file, you will need to include all the raw data and python code for your analysis (including that generated by </a:t>
            </a:r>
            <a:r>
              <a:rPr lang="en-US" sz="1200" dirty="0" err="1"/>
              <a:t>ChatGPT</a:t>
            </a:r>
            <a:r>
              <a:rPr lang="en-US" sz="1200" dirty="0"/>
              <a:t>). The TA/Professor should be able to run the code to generate all key analyses and graphs starting with the raw data, including clean up code.</a:t>
            </a:r>
          </a:p>
          <a:p>
            <a:endParaRPr lang="en-US" sz="1200" dirty="0"/>
          </a:p>
          <a:p>
            <a:r>
              <a:rPr lang="en-US" sz="1200" dirty="0"/>
              <a:t>FILES TO GET YOU STARTED</a:t>
            </a:r>
          </a:p>
          <a:p>
            <a:endParaRPr lang="en-US" sz="1200" dirty="0"/>
          </a:p>
          <a:p>
            <a:r>
              <a:rPr lang="en-US" sz="1200" dirty="0"/>
              <a:t>Codebook SCF 1950 Final </a:t>
            </a:r>
            <a:r>
              <a:rPr lang="en-US" sz="1200" dirty="0" err="1"/>
              <a:t>Version.xlsxDownload</a:t>
            </a:r>
            <a:r>
              <a:rPr lang="en-US" sz="1200" dirty="0"/>
              <a:t> Codebook SCF 1950 Final Version.xlsx</a:t>
            </a:r>
          </a:p>
          <a:p>
            <a:r>
              <a:rPr lang="en-US" sz="1200" dirty="0" err="1"/>
              <a:t>codebook_small.txtDownload</a:t>
            </a:r>
            <a:r>
              <a:rPr lang="en-US" sz="1200" dirty="0"/>
              <a:t> codebook_small.txt</a:t>
            </a:r>
          </a:p>
          <a:p>
            <a:r>
              <a:rPr lang="en-US" sz="1200" dirty="0"/>
              <a:t>03612-0001-Codebook-card_image.pdf</a:t>
            </a:r>
          </a:p>
          <a:p>
            <a:r>
              <a:rPr lang="en-US" sz="1200" dirty="0"/>
              <a:t>03612-0001-Data-card_image.txtDownload 03612-0001-Data-card_image.txt</a:t>
            </a:r>
          </a:p>
          <a:p>
            <a:r>
              <a:rPr lang="en-US" sz="1200" dirty="0"/>
              <a:t>Grading Rubric .pdf</a:t>
            </a:r>
          </a:p>
          <a:p>
            <a:endParaRPr lang="en-US" sz="1200" dirty="0"/>
          </a:p>
          <a:p>
            <a:r>
              <a:rPr lang="en-US" sz="1200" dirty="0"/>
              <a:t> </a:t>
            </a:r>
          </a:p>
        </p:txBody>
      </p:sp>
    </p:spTree>
    <p:extLst>
      <p:ext uri="{BB962C8B-B14F-4D97-AF65-F5344CB8AC3E}">
        <p14:creationId xmlns:p14="http://schemas.microsoft.com/office/powerpoint/2010/main" val="340446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BEE1D64-8492-453F-8D5D-E25ECE275FD3}"/>
              </a:ext>
            </a:extLst>
          </p:cNvPr>
          <p:cNvGraphicFramePr>
            <a:graphicFrameLocks noChangeAspect="1"/>
          </p:cNvGraphicFramePr>
          <p:nvPr>
            <p:custDataLst>
              <p:tags r:id="rId1"/>
            </p:custDataLst>
            <p:extLst>
              <p:ext uri="{D42A27DB-BD31-4B8C-83A1-F6EECF244321}">
                <p14:modId xmlns:p14="http://schemas.microsoft.com/office/powerpoint/2010/main" val="41728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04A2CC-A9BB-48D7-A66C-E33E18446DEF}"/>
              </a:ext>
            </a:extLst>
          </p:cNvPr>
          <p:cNvSpPr>
            <a:spLocks noGrp="1"/>
          </p:cNvSpPr>
          <p:nvPr>
            <p:ph type="title"/>
          </p:nvPr>
        </p:nvSpPr>
        <p:spPr>
          <a:xfrm>
            <a:off x="119063" y="230188"/>
            <a:ext cx="8618537" cy="584775"/>
          </a:xfrm>
        </p:spPr>
        <p:txBody>
          <a:bodyPr vert="horz"/>
          <a:lstStyle/>
          <a:p>
            <a:r>
              <a:rPr lang="en-US" dirty="0"/>
              <a:t>Students figure out how to read the data, label the variables, analyze the variables and make novel arguments.</a:t>
            </a:r>
          </a:p>
        </p:txBody>
      </p:sp>
      <p:sp>
        <p:nvSpPr>
          <p:cNvPr id="4" name="Slide Number Placeholder 3">
            <a:extLst>
              <a:ext uri="{FF2B5EF4-FFF2-40B4-BE49-F238E27FC236}">
                <a16:creationId xmlns:a16="http://schemas.microsoft.com/office/drawing/2014/main" id="{F525FAD8-CF72-496A-8ADC-EC5B63C5DF67}"/>
              </a:ext>
            </a:extLst>
          </p:cNvPr>
          <p:cNvSpPr>
            <a:spLocks noGrp="1"/>
          </p:cNvSpPr>
          <p:nvPr>
            <p:ph type="sldNum" sz="quarter" idx="10"/>
          </p:nvPr>
        </p:nvSpPr>
        <p:spPr/>
        <p:txBody>
          <a:bodyPr/>
          <a:lstStyle/>
          <a:p>
            <a:pPr>
              <a:defRPr/>
            </a:pPr>
            <a:fld id="{7FADFD76-5865-4FDF-BE54-2F75BF429C60}" type="slidenum">
              <a:rPr lang="en-US" smtClean="0"/>
              <a:pPr>
                <a:defRPr/>
              </a:pPr>
              <a:t>20</a:t>
            </a:fld>
            <a:r>
              <a:rPr lang="en-US"/>
              <a:t> </a:t>
            </a:r>
          </a:p>
        </p:txBody>
      </p:sp>
      <p:pic>
        <p:nvPicPr>
          <p:cNvPr id="9" name="Picture 8">
            <a:extLst>
              <a:ext uri="{FF2B5EF4-FFF2-40B4-BE49-F238E27FC236}">
                <a16:creationId xmlns:a16="http://schemas.microsoft.com/office/drawing/2014/main" id="{C5A93823-1820-4594-BC20-D45B66D1C03C}"/>
              </a:ext>
            </a:extLst>
          </p:cNvPr>
          <p:cNvPicPr>
            <a:picLocks noChangeAspect="1"/>
          </p:cNvPicPr>
          <p:nvPr/>
        </p:nvPicPr>
        <p:blipFill>
          <a:blip r:embed="rId5"/>
          <a:stretch>
            <a:fillRect/>
          </a:stretch>
        </p:blipFill>
        <p:spPr>
          <a:xfrm>
            <a:off x="42334" y="1134532"/>
            <a:ext cx="3381428" cy="2171701"/>
          </a:xfrm>
          <a:prstGeom prst="rect">
            <a:avLst/>
          </a:prstGeom>
        </p:spPr>
      </p:pic>
      <p:pic>
        <p:nvPicPr>
          <p:cNvPr id="10" name="Picture 9">
            <a:extLst>
              <a:ext uri="{FF2B5EF4-FFF2-40B4-BE49-F238E27FC236}">
                <a16:creationId xmlns:a16="http://schemas.microsoft.com/office/drawing/2014/main" id="{76FF66F8-F60C-4387-BEEB-47C9FABA5C09}"/>
              </a:ext>
            </a:extLst>
          </p:cNvPr>
          <p:cNvPicPr>
            <a:picLocks noChangeAspect="1"/>
          </p:cNvPicPr>
          <p:nvPr/>
        </p:nvPicPr>
        <p:blipFill>
          <a:blip r:embed="rId6"/>
          <a:stretch>
            <a:fillRect/>
          </a:stretch>
        </p:blipFill>
        <p:spPr>
          <a:xfrm>
            <a:off x="4284974" y="3360737"/>
            <a:ext cx="4317618" cy="3022071"/>
          </a:xfrm>
          <a:prstGeom prst="rect">
            <a:avLst/>
          </a:prstGeom>
        </p:spPr>
      </p:pic>
      <p:pic>
        <p:nvPicPr>
          <p:cNvPr id="11" name="Picture 10">
            <a:extLst>
              <a:ext uri="{FF2B5EF4-FFF2-40B4-BE49-F238E27FC236}">
                <a16:creationId xmlns:a16="http://schemas.microsoft.com/office/drawing/2014/main" id="{BA1DBE05-6DFF-4675-8E24-20D7FDF2D600}"/>
              </a:ext>
            </a:extLst>
          </p:cNvPr>
          <p:cNvPicPr>
            <a:picLocks noChangeAspect="1"/>
          </p:cNvPicPr>
          <p:nvPr/>
        </p:nvPicPr>
        <p:blipFill>
          <a:blip r:embed="rId7"/>
          <a:stretch>
            <a:fillRect/>
          </a:stretch>
        </p:blipFill>
        <p:spPr>
          <a:xfrm>
            <a:off x="152399" y="3859007"/>
            <a:ext cx="3598333" cy="2523801"/>
          </a:xfrm>
          <a:prstGeom prst="rect">
            <a:avLst/>
          </a:prstGeom>
        </p:spPr>
      </p:pic>
      <p:pic>
        <p:nvPicPr>
          <p:cNvPr id="12" name="Picture 11">
            <a:extLst>
              <a:ext uri="{FF2B5EF4-FFF2-40B4-BE49-F238E27FC236}">
                <a16:creationId xmlns:a16="http://schemas.microsoft.com/office/drawing/2014/main" id="{59F3AF17-DF74-45F5-9CC6-F9CE80D6A362}"/>
              </a:ext>
            </a:extLst>
          </p:cNvPr>
          <p:cNvPicPr>
            <a:picLocks noChangeAspect="1"/>
          </p:cNvPicPr>
          <p:nvPr/>
        </p:nvPicPr>
        <p:blipFill>
          <a:blip r:embed="rId8"/>
          <a:stretch>
            <a:fillRect/>
          </a:stretch>
        </p:blipFill>
        <p:spPr>
          <a:xfrm>
            <a:off x="3920066" y="1156675"/>
            <a:ext cx="4859867" cy="1724089"/>
          </a:xfrm>
          <a:prstGeom prst="rect">
            <a:avLst/>
          </a:prstGeom>
        </p:spPr>
      </p:pic>
    </p:spTree>
    <p:extLst>
      <p:ext uri="{BB962C8B-B14F-4D97-AF65-F5344CB8AC3E}">
        <p14:creationId xmlns:p14="http://schemas.microsoft.com/office/powerpoint/2010/main" val="155013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4FBD79B-7468-4B1A-86F6-8BFCF2148892}"/>
              </a:ext>
            </a:extLst>
          </p:cNvPr>
          <p:cNvGraphicFramePr>
            <a:graphicFrameLocks noChangeAspect="1"/>
          </p:cNvGraphicFramePr>
          <p:nvPr>
            <p:custDataLst>
              <p:tags r:id="rId1"/>
            </p:custDataLst>
            <p:extLst>
              <p:ext uri="{D42A27DB-BD31-4B8C-83A1-F6EECF244321}">
                <p14:modId xmlns:p14="http://schemas.microsoft.com/office/powerpoint/2010/main" val="1756015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93CC0E-61FB-40BA-B1AE-662FC119376B}"/>
              </a:ext>
            </a:extLst>
          </p:cNvPr>
          <p:cNvSpPr>
            <a:spLocks noGrp="1"/>
          </p:cNvSpPr>
          <p:nvPr>
            <p:ph type="title"/>
          </p:nvPr>
        </p:nvSpPr>
        <p:spPr>
          <a:xfrm>
            <a:off x="119063" y="230188"/>
            <a:ext cx="8618537" cy="584775"/>
          </a:xfrm>
        </p:spPr>
        <p:txBody>
          <a:bodyPr vert="horz"/>
          <a:lstStyle/>
          <a:p>
            <a:r>
              <a:rPr lang="en-US" dirty="0"/>
              <a:t>Students struggled with both the pace of the class and what Chat meant for “their work.” They were not used to being self-motivated in learning.</a:t>
            </a:r>
          </a:p>
        </p:txBody>
      </p:sp>
      <p:sp>
        <p:nvSpPr>
          <p:cNvPr id="3" name="Content Placeholder 2">
            <a:extLst>
              <a:ext uri="{FF2B5EF4-FFF2-40B4-BE49-F238E27FC236}">
                <a16:creationId xmlns:a16="http://schemas.microsoft.com/office/drawing/2014/main" id="{C8C7C0A7-D7BD-4434-A787-FC61B920058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31C3EE9-0C8F-4517-A73F-A4C1F4395B75}"/>
              </a:ext>
            </a:extLst>
          </p:cNvPr>
          <p:cNvSpPr>
            <a:spLocks noGrp="1"/>
          </p:cNvSpPr>
          <p:nvPr>
            <p:ph type="sldNum" sz="quarter" idx="10"/>
          </p:nvPr>
        </p:nvSpPr>
        <p:spPr/>
        <p:txBody>
          <a:bodyPr/>
          <a:lstStyle/>
          <a:p>
            <a:pPr>
              <a:defRPr/>
            </a:pPr>
            <a:fld id="{7FADFD76-5865-4FDF-BE54-2F75BF429C60}" type="slidenum">
              <a:rPr lang="en-US" smtClean="0"/>
              <a:pPr>
                <a:defRPr/>
              </a:pPr>
              <a:t>21</a:t>
            </a:fld>
            <a:r>
              <a:rPr lang="en-US"/>
              <a:t> </a:t>
            </a:r>
          </a:p>
        </p:txBody>
      </p:sp>
      <p:pic>
        <p:nvPicPr>
          <p:cNvPr id="5" name="Picture 4">
            <a:extLst>
              <a:ext uri="{FF2B5EF4-FFF2-40B4-BE49-F238E27FC236}">
                <a16:creationId xmlns:a16="http://schemas.microsoft.com/office/drawing/2014/main" id="{BBEBD294-2CA7-47A2-93E0-E34BAF021761}"/>
              </a:ext>
            </a:extLst>
          </p:cNvPr>
          <p:cNvPicPr>
            <a:picLocks noChangeAspect="1"/>
          </p:cNvPicPr>
          <p:nvPr/>
        </p:nvPicPr>
        <p:blipFill>
          <a:blip r:embed="rId5"/>
          <a:stretch>
            <a:fillRect/>
          </a:stretch>
        </p:blipFill>
        <p:spPr>
          <a:xfrm>
            <a:off x="0" y="957010"/>
            <a:ext cx="8961438" cy="3020985"/>
          </a:xfrm>
          <a:prstGeom prst="rect">
            <a:avLst/>
          </a:prstGeom>
        </p:spPr>
      </p:pic>
      <p:sp>
        <p:nvSpPr>
          <p:cNvPr id="17" name="Rectangle 16">
            <a:extLst>
              <a:ext uri="{FF2B5EF4-FFF2-40B4-BE49-F238E27FC236}">
                <a16:creationId xmlns:a16="http://schemas.microsoft.com/office/drawing/2014/main" id="{E96B3A3F-CF15-4E0D-8A9B-75877AE86FF4}"/>
              </a:ext>
            </a:extLst>
          </p:cNvPr>
          <p:cNvSpPr/>
          <p:nvPr/>
        </p:nvSpPr>
        <p:spPr>
          <a:xfrm>
            <a:off x="419099" y="4398433"/>
            <a:ext cx="3920067" cy="16520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accomplish the tasks, students needed to lean heavily on Chat to do the coding work, so they could focus on high-level questions.</a:t>
            </a:r>
          </a:p>
          <a:p>
            <a:pPr algn="ctr"/>
            <a:r>
              <a:rPr lang="en-US" dirty="0"/>
              <a:t>This was confusing for some of them.</a:t>
            </a:r>
          </a:p>
        </p:txBody>
      </p:sp>
      <p:sp>
        <p:nvSpPr>
          <p:cNvPr id="18" name="Rectangle 17">
            <a:extLst>
              <a:ext uri="{FF2B5EF4-FFF2-40B4-BE49-F238E27FC236}">
                <a16:creationId xmlns:a16="http://schemas.microsoft.com/office/drawing/2014/main" id="{A94F8E6C-A407-4735-84E5-1B6DDB71042E}"/>
              </a:ext>
            </a:extLst>
          </p:cNvPr>
          <p:cNvSpPr/>
          <p:nvPr/>
        </p:nvSpPr>
        <p:spPr>
          <a:xfrm>
            <a:off x="4559299" y="4398433"/>
            <a:ext cx="3920067" cy="16520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value of humans in the age of AI is asking human questions, and using machines to get answers. </a:t>
            </a:r>
          </a:p>
          <a:p>
            <a:pPr algn="ctr"/>
            <a:r>
              <a:rPr lang="en-US" dirty="0"/>
              <a:t>They were more accustomed to memorizing the answer than asking the question.</a:t>
            </a:r>
          </a:p>
        </p:txBody>
      </p:sp>
    </p:spTree>
    <p:extLst>
      <p:ext uri="{BB962C8B-B14F-4D97-AF65-F5344CB8AC3E}">
        <p14:creationId xmlns:p14="http://schemas.microsoft.com/office/powerpoint/2010/main" val="123317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E54A9C2-DB9E-4A78-A17B-62205350F40E}"/>
              </a:ext>
            </a:extLst>
          </p:cNvPr>
          <p:cNvGraphicFramePr>
            <a:graphicFrameLocks noChangeAspect="1"/>
          </p:cNvGraphicFramePr>
          <p:nvPr>
            <p:custDataLst>
              <p:tags r:id="rId1"/>
            </p:custDataLst>
            <p:extLst>
              <p:ext uri="{D42A27DB-BD31-4B8C-83A1-F6EECF244321}">
                <p14:modId xmlns:p14="http://schemas.microsoft.com/office/powerpoint/2010/main" val="314753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FF4D9A-6613-4313-88A8-ACC9D4296D74}"/>
              </a:ext>
            </a:extLst>
          </p:cNvPr>
          <p:cNvSpPr>
            <a:spLocks noGrp="1"/>
          </p:cNvSpPr>
          <p:nvPr>
            <p:ph type="title"/>
          </p:nvPr>
        </p:nvSpPr>
        <p:spPr/>
        <p:txBody>
          <a:bodyPr vert="horz"/>
          <a:lstStyle/>
          <a:p>
            <a:r>
              <a:rPr lang="en-US" dirty="0"/>
              <a:t>D&amp;H was as rewarding to teach as it was challenging</a:t>
            </a:r>
          </a:p>
        </p:txBody>
      </p:sp>
      <p:sp>
        <p:nvSpPr>
          <p:cNvPr id="4" name="Slide Number Placeholder 3">
            <a:extLst>
              <a:ext uri="{FF2B5EF4-FFF2-40B4-BE49-F238E27FC236}">
                <a16:creationId xmlns:a16="http://schemas.microsoft.com/office/drawing/2014/main" id="{B0A9C2A2-42C5-433D-8D0C-532A4A2C6524}"/>
              </a:ext>
            </a:extLst>
          </p:cNvPr>
          <p:cNvSpPr>
            <a:spLocks noGrp="1"/>
          </p:cNvSpPr>
          <p:nvPr>
            <p:ph type="sldNum" sz="quarter" idx="10"/>
          </p:nvPr>
        </p:nvSpPr>
        <p:spPr/>
        <p:txBody>
          <a:bodyPr/>
          <a:lstStyle/>
          <a:p>
            <a:pPr>
              <a:defRPr/>
            </a:pPr>
            <a:fld id="{7FADFD76-5865-4FDF-BE54-2F75BF429C60}" type="slidenum">
              <a:rPr lang="en-US" smtClean="0"/>
              <a:pPr>
                <a:defRPr/>
              </a:pPr>
              <a:t>22</a:t>
            </a:fld>
            <a:r>
              <a:rPr lang="en-US"/>
              <a:t> </a:t>
            </a:r>
          </a:p>
        </p:txBody>
      </p:sp>
      <p:sp>
        <p:nvSpPr>
          <p:cNvPr id="13" name="Rectangle 12">
            <a:extLst>
              <a:ext uri="{FF2B5EF4-FFF2-40B4-BE49-F238E27FC236}">
                <a16:creationId xmlns:a16="http://schemas.microsoft.com/office/drawing/2014/main" id="{842E6338-B136-484E-808A-DFC33B2787A9}"/>
              </a:ext>
            </a:extLst>
          </p:cNvPr>
          <p:cNvSpPr/>
          <p:nvPr/>
        </p:nvSpPr>
        <p:spPr>
          <a:xfrm>
            <a:off x="427567" y="1083733"/>
            <a:ext cx="1782233" cy="1134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Successes</a:t>
            </a:r>
          </a:p>
        </p:txBody>
      </p:sp>
      <p:sp>
        <p:nvSpPr>
          <p:cNvPr id="14" name="Rectangle 13">
            <a:extLst>
              <a:ext uri="{FF2B5EF4-FFF2-40B4-BE49-F238E27FC236}">
                <a16:creationId xmlns:a16="http://schemas.microsoft.com/office/drawing/2014/main" id="{71A66AA3-71CF-4485-B36D-4D0A41CE7C43}"/>
              </a:ext>
            </a:extLst>
          </p:cNvPr>
          <p:cNvSpPr/>
          <p:nvPr/>
        </p:nvSpPr>
        <p:spPr>
          <a:xfrm>
            <a:off x="427567" y="2905680"/>
            <a:ext cx="1782233" cy="113453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Challenges</a:t>
            </a:r>
          </a:p>
        </p:txBody>
      </p:sp>
      <p:sp>
        <p:nvSpPr>
          <p:cNvPr id="15" name="TextBox 14">
            <a:extLst>
              <a:ext uri="{FF2B5EF4-FFF2-40B4-BE49-F238E27FC236}">
                <a16:creationId xmlns:a16="http://schemas.microsoft.com/office/drawing/2014/main" id="{9FB6B4B5-89AF-465E-B085-1A54DA36E77A}"/>
              </a:ext>
            </a:extLst>
          </p:cNvPr>
          <p:cNvSpPr txBox="1"/>
          <p:nvPr/>
        </p:nvSpPr>
        <p:spPr>
          <a:xfrm>
            <a:off x="2463800" y="1083733"/>
            <a:ext cx="5837767" cy="172354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Students are fluently using APIs, libraries, and code to connect quantitative evidence and historical argument.</a:t>
            </a:r>
          </a:p>
          <a:p>
            <a:pPr marL="285750" indent="-285750">
              <a:buFont typeface="Arial" panose="020B0604020202020204" pitchFamily="34" charset="0"/>
              <a:buChar char="•"/>
            </a:pPr>
            <a:r>
              <a:rPr lang="en-US" dirty="0"/>
              <a:t>Students ask and answer statistical questions on their own, and decide on the appropriate tests. </a:t>
            </a:r>
          </a:p>
          <a:p>
            <a:pPr marL="285750" indent="-285750">
              <a:buFont typeface="Arial" panose="020B0604020202020204" pitchFamily="34" charset="0"/>
              <a:buChar char="•"/>
            </a:pPr>
            <a:r>
              <a:rPr lang="en-US" dirty="0"/>
              <a:t>Students developed critical thinking skills related to data sets. “Data as document” was extremely compelling to non-history students.</a:t>
            </a:r>
          </a:p>
        </p:txBody>
      </p:sp>
      <p:sp>
        <p:nvSpPr>
          <p:cNvPr id="16" name="Rectangle 15">
            <a:extLst>
              <a:ext uri="{FF2B5EF4-FFF2-40B4-BE49-F238E27FC236}">
                <a16:creationId xmlns:a16="http://schemas.microsoft.com/office/drawing/2014/main" id="{7F107EB5-7870-4BEF-901E-2F95887C0FAC}"/>
              </a:ext>
            </a:extLst>
          </p:cNvPr>
          <p:cNvSpPr/>
          <p:nvPr/>
        </p:nvSpPr>
        <p:spPr>
          <a:xfrm>
            <a:off x="427567" y="5045286"/>
            <a:ext cx="1782233" cy="11345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Failures</a:t>
            </a:r>
          </a:p>
        </p:txBody>
      </p:sp>
      <p:sp>
        <p:nvSpPr>
          <p:cNvPr id="17" name="TextBox 16">
            <a:extLst>
              <a:ext uri="{FF2B5EF4-FFF2-40B4-BE49-F238E27FC236}">
                <a16:creationId xmlns:a16="http://schemas.microsoft.com/office/drawing/2014/main" id="{CF81D84C-12F1-424E-908F-3CFA51E35399}"/>
              </a:ext>
            </a:extLst>
          </p:cNvPr>
          <p:cNvSpPr txBox="1"/>
          <p:nvPr/>
        </p:nvSpPr>
        <p:spPr>
          <a:xfrm>
            <a:off x="2463800" y="2905680"/>
            <a:ext cx="5837767" cy="172354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Students are not accustomed to creating their own questions and sometimes struggled to do so.</a:t>
            </a:r>
          </a:p>
          <a:p>
            <a:pPr marL="285750" indent="-285750">
              <a:buFont typeface="Arial" panose="020B0604020202020204" pitchFamily="34" charset="0"/>
              <a:buChar char="•"/>
            </a:pPr>
            <a:r>
              <a:rPr lang="en-US" dirty="0"/>
              <a:t>Some students lacked basic computer literacy (e.g., that files should be organized in folders).</a:t>
            </a:r>
          </a:p>
          <a:p>
            <a:pPr marL="285750" indent="-285750">
              <a:buFont typeface="Arial" panose="020B0604020202020204" pitchFamily="34" charset="0"/>
              <a:buChar char="•"/>
            </a:pPr>
            <a:r>
              <a:rPr lang="en-US" dirty="0"/>
              <a:t>Students seemed surprised that they needed to know something from the previous month.</a:t>
            </a:r>
          </a:p>
          <a:p>
            <a:pPr marL="285750" indent="-285750">
              <a:buFont typeface="Arial" panose="020B0604020202020204" pitchFamily="34" charset="0"/>
              <a:buChar char="•"/>
            </a:pPr>
            <a:r>
              <a:rPr lang="en-US" dirty="0"/>
              <a:t>Students seemed to lack “intuition” about mathematics</a:t>
            </a:r>
          </a:p>
        </p:txBody>
      </p:sp>
      <p:sp>
        <p:nvSpPr>
          <p:cNvPr id="18" name="TextBox 17">
            <a:extLst>
              <a:ext uri="{FF2B5EF4-FFF2-40B4-BE49-F238E27FC236}">
                <a16:creationId xmlns:a16="http://schemas.microsoft.com/office/drawing/2014/main" id="{764548D0-CA79-4118-A5CE-7231EC279C4D}"/>
              </a:ext>
            </a:extLst>
          </p:cNvPr>
          <p:cNvSpPr txBox="1"/>
          <p:nvPr/>
        </p:nvSpPr>
        <p:spPr>
          <a:xfrm>
            <a:off x="2493433" y="5045286"/>
            <a:ext cx="58377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Group work is necessary, but, as always, there are free-riders</a:t>
            </a:r>
          </a:p>
          <a:p>
            <a:pPr marL="285750" indent="-285750">
              <a:buFont typeface="Arial" panose="020B0604020202020204" pitchFamily="34" charset="0"/>
              <a:buChar char="•"/>
            </a:pPr>
            <a:r>
              <a:rPr lang="en-US" dirty="0"/>
              <a:t>Some students wanted more “history of data” than “data of history.” It was challenging to teach to students with varied backgrounds in math, CS, and history.</a:t>
            </a:r>
          </a:p>
        </p:txBody>
      </p:sp>
    </p:spTree>
    <p:extLst>
      <p:ext uri="{BB962C8B-B14F-4D97-AF65-F5344CB8AC3E}">
        <p14:creationId xmlns:p14="http://schemas.microsoft.com/office/powerpoint/2010/main" val="338374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14EE526-69A7-432D-B33E-24FB88D873EC}"/>
              </a:ext>
            </a:extLst>
          </p:cNvPr>
          <p:cNvGraphicFramePr>
            <a:graphicFrameLocks noChangeAspect="1"/>
          </p:cNvGraphicFramePr>
          <p:nvPr>
            <p:custDataLst>
              <p:tags r:id="rId1"/>
            </p:custDataLst>
            <p:extLst>
              <p:ext uri="{D42A27DB-BD31-4B8C-83A1-F6EECF244321}">
                <p14:modId xmlns:p14="http://schemas.microsoft.com/office/powerpoint/2010/main" val="203985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5" imgH="461" progId="TCLayout.ActiveDocument.1">
                  <p:embed/>
                </p:oleObj>
              </mc:Choice>
              <mc:Fallback>
                <p:oleObj name="think-cell Slide" r:id="rId3" imgW="475" imgH="46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75551C0-3F87-469E-BD34-B6121E64FE0B}"/>
              </a:ext>
            </a:extLst>
          </p:cNvPr>
          <p:cNvSpPr>
            <a:spLocks noGrp="1"/>
          </p:cNvSpPr>
          <p:nvPr>
            <p:ph type="title"/>
          </p:nvPr>
        </p:nvSpPr>
        <p:spPr/>
        <p:txBody>
          <a:bodyPr vert="horz"/>
          <a:lstStyle/>
          <a:p>
            <a:r>
              <a:rPr lang="en-US" dirty="0"/>
              <a:t>Thank you!</a:t>
            </a:r>
          </a:p>
        </p:txBody>
      </p:sp>
      <p:sp>
        <p:nvSpPr>
          <p:cNvPr id="4" name="Slide Number Placeholder 3">
            <a:extLst>
              <a:ext uri="{FF2B5EF4-FFF2-40B4-BE49-F238E27FC236}">
                <a16:creationId xmlns:a16="http://schemas.microsoft.com/office/drawing/2014/main" id="{5A991F74-1DC7-4E78-B542-530E4F34F538}"/>
              </a:ext>
            </a:extLst>
          </p:cNvPr>
          <p:cNvSpPr>
            <a:spLocks noGrp="1"/>
          </p:cNvSpPr>
          <p:nvPr>
            <p:ph type="sldNum" sz="quarter" idx="10"/>
          </p:nvPr>
        </p:nvSpPr>
        <p:spPr/>
        <p:txBody>
          <a:bodyPr/>
          <a:lstStyle/>
          <a:p>
            <a:pPr>
              <a:defRPr/>
            </a:pPr>
            <a:fld id="{7FADFD76-5865-4FDF-BE54-2F75BF429C60}" type="slidenum">
              <a:rPr lang="en-US" smtClean="0"/>
              <a:pPr>
                <a:defRPr/>
              </a:pPr>
              <a:t>23</a:t>
            </a:fld>
            <a:r>
              <a:rPr lang="en-US"/>
              <a:t> </a:t>
            </a:r>
          </a:p>
        </p:txBody>
      </p:sp>
      <p:sp>
        <p:nvSpPr>
          <p:cNvPr id="7" name="TextBox 6">
            <a:extLst>
              <a:ext uri="{FF2B5EF4-FFF2-40B4-BE49-F238E27FC236}">
                <a16:creationId xmlns:a16="http://schemas.microsoft.com/office/drawing/2014/main" id="{7ADD7613-3DCB-4A97-885B-373CBB1E6FB4}"/>
              </a:ext>
            </a:extLst>
          </p:cNvPr>
          <p:cNvSpPr txBox="1"/>
          <p:nvPr/>
        </p:nvSpPr>
        <p:spPr>
          <a:xfrm>
            <a:off x="3190775" y="2839453"/>
            <a:ext cx="3912669" cy="738664"/>
          </a:xfrm>
          <a:prstGeom prst="rect">
            <a:avLst/>
          </a:prstGeom>
          <a:noFill/>
        </p:spPr>
        <p:txBody>
          <a:bodyPr wrap="square" lIns="0" tIns="0" rIns="0" bIns="0" rtlCol="0">
            <a:spAutoFit/>
          </a:bodyPr>
          <a:lstStyle/>
          <a:p>
            <a:r>
              <a:rPr lang="en-US" b="1" dirty="0"/>
              <a:t>Contact:</a:t>
            </a:r>
          </a:p>
          <a:p>
            <a:endParaRPr lang="en-US" b="1" dirty="0"/>
          </a:p>
          <a:p>
            <a:r>
              <a:rPr lang="en-US" b="1" dirty="0"/>
              <a:t>louishyman@jhu.edu</a:t>
            </a:r>
          </a:p>
        </p:txBody>
      </p:sp>
    </p:spTree>
    <p:extLst>
      <p:ext uri="{BB962C8B-B14F-4D97-AF65-F5344CB8AC3E}">
        <p14:creationId xmlns:p14="http://schemas.microsoft.com/office/powerpoint/2010/main" val="160631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CF8515E-5774-4F71-8DD4-6EB027F3BC4D}"/>
              </a:ext>
            </a:extLst>
          </p:cNvPr>
          <p:cNvGraphicFramePr>
            <a:graphicFrameLocks noChangeAspect="1"/>
          </p:cNvGraphicFramePr>
          <p:nvPr>
            <p:custDataLst>
              <p:tags r:id="rId1"/>
            </p:custDataLst>
            <p:extLst>
              <p:ext uri="{D42A27DB-BD31-4B8C-83A1-F6EECF244321}">
                <p14:modId xmlns:p14="http://schemas.microsoft.com/office/powerpoint/2010/main" val="315433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647478-7293-44E9-8A22-881FEEE606AD}"/>
              </a:ext>
            </a:extLst>
          </p:cNvPr>
          <p:cNvSpPr>
            <a:spLocks noGrp="1"/>
          </p:cNvSpPr>
          <p:nvPr>
            <p:ph type="title"/>
          </p:nvPr>
        </p:nvSpPr>
        <p:spPr>
          <a:xfrm>
            <a:off x="119063" y="230188"/>
            <a:ext cx="8618537" cy="584775"/>
          </a:xfrm>
        </p:spPr>
        <p:txBody>
          <a:bodyPr vert="horz"/>
          <a:lstStyle/>
          <a:p>
            <a:r>
              <a:rPr lang="en-US" i="1" dirty="0"/>
              <a:t>Data and History </a:t>
            </a:r>
            <a:r>
              <a:rPr lang="en-US" dirty="0"/>
              <a:t>considers both the history of data and the data of history, and deeply relies on </a:t>
            </a:r>
            <a:r>
              <a:rPr lang="en-US" dirty="0" err="1"/>
              <a:t>ChatGPT</a:t>
            </a:r>
            <a:endParaRPr lang="en-US" dirty="0"/>
          </a:p>
        </p:txBody>
      </p:sp>
      <p:sp>
        <p:nvSpPr>
          <p:cNvPr id="4" name="Slide Number Placeholder 3">
            <a:extLst>
              <a:ext uri="{FF2B5EF4-FFF2-40B4-BE49-F238E27FC236}">
                <a16:creationId xmlns:a16="http://schemas.microsoft.com/office/drawing/2014/main" id="{8D3FB6FA-6538-4DAC-B2DE-8423885B8D5E}"/>
              </a:ext>
            </a:extLst>
          </p:cNvPr>
          <p:cNvSpPr>
            <a:spLocks noGrp="1"/>
          </p:cNvSpPr>
          <p:nvPr>
            <p:ph type="sldNum" sz="quarter" idx="10"/>
          </p:nvPr>
        </p:nvSpPr>
        <p:spPr/>
        <p:txBody>
          <a:bodyPr/>
          <a:lstStyle/>
          <a:p>
            <a:pPr>
              <a:defRPr/>
            </a:pPr>
            <a:fld id="{7FADFD76-5865-4FDF-BE54-2F75BF429C60}" type="slidenum">
              <a:rPr lang="en-US" smtClean="0"/>
              <a:pPr>
                <a:defRPr/>
              </a:pPr>
              <a:t>2</a:t>
            </a:fld>
            <a:r>
              <a:rPr lang="en-US"/>
              <a:t> </a:t>
            </a:r>
          </a:p>
        </p:txBody>
      </p:sp>
      <p:pic>
        <p:nvPicPr>
          <p:cNvPr id="10" name="Picture 9">
            <a:extLst>
              <a:ext uri="{FF2B5EF4-FFF2-40B4-BE49-F238E27FC236}">
                <a16:creationId xmlns:a16="http://schemas.microsoft.com/office/drawing/2014/main" id="{ABD50544-7FDE-41B7-96F3-9ABBAE171BE2}"/>
              </a:ext>
            </a:extLst>
          </p:cNvPr>
          <p:cNvPicPr>
            <a:picLocks noChangeAspect="1"/>
          </p:cNvPicPr>
          <p:nvPr/>
        </p:nvPicPr>
        <p:blipFill>
          <a:blip r:embed="rId5"/>
          <a:stretch>
            <a:fillRect/>
          </a:stretch>
        </p:blipFill>
        <p:spPr>
          <a:xfrm>
            <a:off x="0" y="842233"/>
            <a:ext cx="8961438" cy="5037008"/>
          </a:xfrm>
          <a:prstGeom prst="rect">
            <a:avLst/>
          </a:prstGeom>
        </p:spPr>
      </p:pic>
    </p:spTree>
    <p:extLst>
      <p:ext uri="{BB962C8B-B14F-4D97-AF65-F5344CB8AC3E}">
        <p14:creationId xmlns:p14="http://schemas.microsoft.com/office/powerpoint/2010/main" val="49479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9969B0-6810-4E74-90FF-0A1E11424B83}"/>
              </a:ext>
            </a:extLst>
          </p:cNvPr>
          <p:cNvGraphicFramePr>
            <a:graphicFrameLocks noChangeAspect="1"/>
          </p:cNvGraphicFramePr>
          <p:nvPr>
            <p:custDataLst>
              <p:tags r:id="rId1"/>
            </p:custDataLst>
            <p:extLst>
              <p:ext uri="{D42A27DB-BD31-4B8C-83A1-F6EECF244321}">
                <p14:modId xmlns:p14="http://schemas.microsoft.com/office/powerpoint/2010/main" val="2553118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6" name="Object 5" hidden="1">
                        <a:extLst>
                          <a:ext uri="{FF2B5EF4-FFF2-40B4-BE49-F238E27FC236}">
                            <a16:creationId xmlns:a16="http://schemas.microsoft.com/office/drawing/2014/main" id="{9A9969B0-6810-4E74-90FF-0A1E11424B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8C9DE-81DD-4F99-9665-5FF0274A4F5C}"/>
              </a:ext>
            </a:extLst>
          </p:cNvPr>
          <p:cNvSpPr>
            <a:spLocks noGrp="1"/>
          </p:cNvSpPr>
          <p:nvPr>
            <p:ph type="title"/>
          </p:nvPr>
        </p:nvSpPr>
        <p:spPr/>
        <p:txBody>
          <a:bodyPr vert="horz"/>
          <a:lstStyle/>
          <a:p>
            <a:r>
              <a:rPr lang="en-US" dirty="0"/>
              <a:t>In the AI age, you need code reading skills more than code writing skills</a:t>
            </a:r>
          </a:p>
        </p:txBody>
      </p:sp>
      <p:sp>
        <p:nvSpPr>
          <p:cNvPr id="4" name="Slide Number Placeholder 3">
            <a:extLst>
              <a:ext uri="{FF2B5EF4-FFF2-40B4-BE49-F238E27FC236}">
                <a16:creationId xmlns:a16="http://schemas.microsoft.com/office/drawing/2014/main" id="{05416506-1428-4B1B-92CC-BA6DD1A313C0}"/>
              </a:ext>
            </a:extLst>
          </p:cNvPr>
          <p:cNvSpPr>
            <a:spLocks noGrp="1"/>
          </p:cNvSpPr>
          <p:nvPr>
            <p:ph type="sldNum" sz="quarter" idx="10"/>
          </p:nvPr>
        </p:nvSpPr>
        <p:spPr/>
        <p:txBody>
          <a:bodyPr/>
          <a:lstStyle/>
          <a:p>
            <a:pPr>
              <a:defRPr/>
            </a:pPr>
            <a:fld id="{7FADFD76-5865-4FDF-BE54-2F75BF429C60}" type="slidenum">
              <a:rPr lang="en-US" smtClean="0"/>
              <a:pPr>
                <a:defRPr/>
              </a:pPr>
              <a:t>3</a:t>
            </a:fld>
            <a:r>
              <a:rPr lang="en-US"/>
              <a:t> </a:t>
            </a:r>
          </a:p>
        </p:txBody>
      </p:sp>
      <p:pic>
        <p:nvPicPr>
          <p:cNvPr id="21508" name="Picture 4" descr="https://pictures.abebooks.com/isbn/9780133316032-us.jpg">
            <a:extLst>
              <a:ext uri="{FF2B5EF4-FFF2-40B4-BE49-F238E27FC236}">
                <a16:creationId xmlns:a16="http://schemas.microsoft.com/office/drawing/2014/main" id="{119ADADD-ADAF-4DCF-8AF0-D4B44B9375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83" y="979487"/>
            <a:ext cx="3184773" cy="50075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8D083B1-8DE0-49D0-AEDE-6637AF358082}"/>
              </a:ext>
            </a:extLst>
          </p:cNvPr>
          <p:cNvSpPr/>
          <p:nvPr/>
        </p:nvSpPr>
        <p:spPr>
          <a:xfrm>
            <a:off x="3865033" y="979487"/>
            <a:ext cx="4411134" cy="22537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My class is structured around the same principles as this classic book for getting American historians through their foreign language exams in grad school.</a:t>
            </a:r>
          </a:p>
          <a:p>
            <a:endParaRPr lang="en-US" dirty="0"/>
          </a:p>
          <a:p>
            <a:r>
              <a:rPr lang="en-US" dirty="0"/>
              <a:t>Enough to read, but not enough to write.</a:t>
            </a:r>
          </a:p>
        </p:txBody>
      </p:sp>
      <p:sp>
        <p:nvSpPr>
          <p:cNvPr id="10" name="Rectangle 9">
            <a:extLst>
              <a:ext uri="{FF2B5EF4-FFF2-40B4-BE49-F238E27FC236}">
                <a16:creationId xmlns:a16="http://schemas.microsoft.com/office/drawing/2014/main" id="{6226CB16-F370-4324-BB6E-3C4A26FC34A1}"/>
              </a:ext>
            </a:extLst>
          </p:cNvPr>
          <p:cNvSpPr/>
          <p:nvPr/>
        </p:nvSpPr>
        <p:spPr>
          <a:xfrm>
            <a:off x="3865033" y="3338512"/>
            <a:ext cx="4411134" cy="1703387"/>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Coding is not computer science. </a:t>
            </a:r>
          </a:p>
          <a:p>
            <a:r>
              <a:rPr lang="en-US" dirty="0"/>
              <a:t>Computer science is a rich discipline that considers information abstractly.</a:t>
            </a:r>
          </a:p>
          <a:p>
            <a:endParaRPr lang="en-US" dirty="0"/>
          </a:p>
          <a:p>
            <a:r>
              <a:rPr lang="en-US" dirty="0"/>
              <a:t>Coding is just talking in a very specific way to a computer.</a:t>
            </a:r>
          </a:p>
        </p:txBody>
      </p:sp>
      <p:sp>
        <p:nvSpPr>
          <p:cNvPr id="11" name="Rectangle 10">
            <a:extLst>
              <a:ext uri="{FF2B5EF4-FFF2-40B4-BE49-F238E27FC236}">
                <a16:creationId xmlns:a16="http://schemas.microsoft.com/office/drawing/2014/main" id="{BF67D7A0-AC6D-4168-97E2-16CDD2671FAD}"/>
              </a:ext>
            </a:extLst>
          </p:cNvPr>
          <p:cNvSpPr/>
          <p:nvPr/>
        </p:nvSpPr>
        <p:spPr>
          <a:xfrm>
            <a:off x="3865033" y="5147205"/>
            <a:ext cx="4411134" cy="839786"/>
          </a:xfrm>
          <a:prstGeom prst="rect">
            <a:avLst/>
          </a:prstGeom>
          <a:solidFill>
            <a:schemeClr val="accent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ChatGPT</a:t>
            </a:r>
            <a:r>
              <a:rPr lang="en-US" dirty="0"/>
              <a:t> allows anyone to code, with a little practice.</a:t>
            </a:r>
          </a:p>
        </p:txBody>
      </p:sp>
    </p:spTree>
    <p:extLst>
      <p:ext uri="{BB962C8B-B14F-4D97-AF65-F5344CB8AC3E}">
        <p14:creationId xmlns:p14="http://schemas.microsoft.com/office/powerpoint/2010/main" val="289240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D24307F-718A-4BBB-9CAE-F73D39E63BAB}"/>
              </a:ext>
            </a:extLst>
          </p:cNvPr>
          <p:cNvGraphicFramePr>
            <a:graphicFrameLocks noChangeAspect="1"/>
          </p:cNvGraphicFramePr>
          <p:nvPr>
            <p:custDataLst>
              <p:tags r:id="rId1"/>
            </p:custDataLst>
            <p:extLst>
              <p:ext uri="{D42A27DB-BD31-4B8C-83A1-F6EECF244321}">
                <p14:modId xmlns:p14="http://schemas.microsoft.com/office/powerpoint/2010/main" val="1890374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2491E0-BE2E-428D-9B45-8296F24FDF12}"/>
              </a:ext>
            </a:extLst>
          </p:cNvPr>
          <p:cNvSpPr>
            <a:spLocks noGrp="1"/>
          </p:cNvSpPr>
          <p:nvPr>
            <p:ph type="title"/>
          </p:nvPr>
        </p:nvSpPr>
        <p:spPr/>
        <p:txBody>
          <a:bodyPr vert="horz"/>
          <a:lstStyle/>
          <a:p>
            <a:r>
              <a:rPr lang="en-US" dirty="0"/>
              <a:t>AI is an incredibly complementary technology for your particular skills</a:t>
            </a:r>
          </a:p>
        </p:txBody>
      </p:sp>
      <p:sp>
        <p:nvSpPr>
          <p:cNvPr id="4" name="Slide Number Placeholder 3">
            <a:extLst>
              <a:ext uri="{FF2B5EF4-FFF2-40B4-BE49-F238E27FC236}">
                <a16:creationId xmlns:a16="http://schemas.microsoft.com/office/drawing/2014/main" id="{67A6A80E-F9F8-4383-98CA-2D6665B20042}"/>
              </a:ext>
            </a:extLst>
          </p:cNvPr>
          <p:cNvSpPr>
            <a:spLocks noGrp="1"/>
          </p:cNvSpPr>
          <p:nvPr>
            <p:ph type="sldNum" sz="quarter" idx="10"/>
          </p:nvPr>
        </p:nvSpPr>
        <p:spPr/>
        <p:txBody>
          <a:bodyPr/>
          <a:lstStyle/>
          <a:p>
            <a:pPr>
              <a:defRPr/>
            </a:pPr>
            <a:fld id="{7FADFD76-5865-4FDF-BE54-2F75BF429C60}" type="slidenum">
              <a:rPr lang="en-US" smtClean="0"/>
              <a:pPr>
                <a:defRPr/>
              </a:pPr>
              <a:t>4</a:t>
            </a:fld>
            <a:r>
              <a:rPr lang="en-US"/>
              <a:t> </a:t>
            </a:r>
          </a:p>
        </p:txBody>
      </p:sp>
      <p:grpSp>
        <p:nvGrpSpPr>
          <p:cNvPr id="22" name="Group 21">
            <a:extLst>
              <a:ext uri="{FF2B5EF4-FFF2-40B4-BE49-F238E27FC236}">
                <a16:creationId xmlns:a16="http://schemas.microsoft.com/office/drawing/2014/main" id="{0E428910-28D4-4A79-84C8-3DE914AB6D18}"/>
              </a:ext>
            </a:extLst>
          </p:cNvPr>
          <p:cNvGrpSpPr/>
          <p:nvPr/>
        </p:nvGrpSpPr>
        <p:grpSpPr>
          <a:xfrm>
            <a:off x="644577" y="941293"/>
            <a:ext cx="5559373" cy="1477328"/>
            <a:chOff x="644577" y="1277911"/>
            <a:chExt cx="5559373" cy="1477328"/>
          </a:xfrm>
        </p:grpSpPr>
        <p:sp>
          <p:nvSpPr>
            <p:cNvPr id="13" name="Flowchart: Process 12">
              <a:extLst>
                <a:ext uri="{FF2B5EF4-FFF2-40B4-BE49-F238E27FC236}">
                  <a16:creationId xmlns:a16="http://schemas.microsoft.com/office/drawing/2014/main" id="{70B82B94-AF62-4DE2-BD22-7E1ECDB87FC3}"/>
                </a:ext>
              </a:extLst>
            </p:cNvPr>
            <p:cNvSpPr/>
            <p:nvPr/>
          </p:nvSpPr>
          <p:spPr>
            <a:xfrm>
              <a:off x="644577" y="1330377"/>
              <a:ext cx="1667656" cy="936885"/>
            </a:xfrm>
            <a:prstGeom prst="flowChart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 + Domain Knowledge</a:t>
              </a:r>
            </a:p>
          </p:txBody>
        </p:sp>
        <p:sp>
          <p:nvSpPr>
            <p:cNvPr id="14" name="TextBox 13">
              <a:extLst>
                <a:ext uri="{FF2B5EF4-FFF2-40B4-BE49-F238E27FC236}">
                  <a16:creationId xmlns:a16="http://schemas.microsoft.com/office/drawing/2014/main" id="{B8761235-C4A9-4206-8D4E-0A4C59104F3C}"/>
                </a:ext>
              </a:extLst>
            </p:cNvPr>
            <p:cNvSpPr txBox="1"/>
            <p:nvPr/>
          </p:nvSpPr>
          <p:spPr>
            <a:xfrm>
              <a:off x="2600793" y="1277911"/>
              <a:ext cx="3603157" cy="1477328"/>
            </a:xfrm>
            <a:prstGeom prst="rect">
              <a:avLst/>
            </a:prstGeom>
            <a:noFill/>
          </p:spPr>
          <p:txBody>
            <a:bodyPr wrap="square" lIns="0" tIns="0" rIns="0" bIns="0" rtlCol="0">
              <a:spAutoFit/>
            </a:bodyPr>
            <a:lstStyle/>
            <a:p>
              <a:r>
                <a:rPr lang="en-US" dirty="0"/>
                <a:t>AI doesn’t, by itself, do anything. You need to apply it to your “domain knowledge” which is a nice way of saying whatever your unique work problems and frustrations are. Nobody else can tell you what AI can do for you.</a:t>
              </a:r>
            </a:p>
          </p:txBody>
        </p:sp>
      </p:grpSp>
      <p:grpSp>
        <p:nvGrpSpPr>
          <p:cNvPr id="21" name="Group 20">
            <a:extLst>
              <a:ext uri="{FF2B5EF4-FFF2-40B4-BE49-F238E27FC236}">
                <a16:creationId xmlns:a16="http://schemas.microsoft.com/office/drawing/2014/main" id="{50396355-93D9-4DCC-91ED-2E6FC8C331EA}"/>
              </a:ext>
            </a:extLst>
          </p:cNvPr>
          <p:cNvGrpSpPr/>
          <p:nvPr/>
        </p:nvGrpSpPr>
        <p:grpSpPr>
          <a:xfrm>
            <a:off x="644577" y="2892294"/>
            <a:ext cx="5559373" cy="936885"/>
            <a:chOff x="644577" y="3056411"/>
            <a:chExt cx="5559373" cy="936885"/>
          </a:xfrm>
        </p:grpSpPr>
        <p:sp>
          <p:nvSpPr>
            <p:cNvPr id="15" name="Flowchart: Process 14">
              <a:extLst>
                <a:ext uri="{FF2B5EF4-FFF2-40B4-BE49-F238E27FC236}">
                  <a16:creationId xmlns:a16="http://schemas.microsoft.com/office/drawing/2014/main" id="{6FE3CB46-A86A-4966-A6F1-6EF4F7A83046}"/>
                </a:ext>
              </a:extLst>
            </p:cNvPr>
            <p:cNvSpPr/>
            <p:nvPr/>
          </p:nvSpPr>
          <p:spPr>
            <a:xfrm>
              <a:off x="644577" y="3056411"/>
              <a:ext cx="1667656" cy="936885"/>
            </a:xfrm>
            <a:prstGeom prst="flowChart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 is an assistant, not </a:t>
              </a:r>
              <a:r>
                <a:rPr lang="en-US" dirty="0" err="1"/>
                <a:t>SkyNet</a:t>
              </a:r>
              <a:endParaRPr lang="en-US" dirty="0"/>
            </a:p>
          </p:txBody>
        </p:sp>
        <p:sp>
          <p:nvSpPr>
            <p:cNvPr id="16" name="TextBox 15">
              <a:extLst>
                <a:ext uri="{FF2B5EF4-FFF2-40B4-BE49-F238E27FC236}">
                  <a16:creationId xmlns:a16="http://schemas.microsoft.com/office/drawing/2014/main" id="{7DEC283A-19DA-4E6E-AE6D-87F6C6540FAE}"/>
                </a:ext>
              </a:extLst>
            </p:cNvPr>
            <p:cNvSpPr txBox="1"/>
            <p:nvPr/>
          </p:nvSpPr>
          <p:spPr>
            <a:xfrm>
              <a:off x="2600793" y="3056411"/>
              <a:ext cx="3603157" cy="738664"/>
            </a:xfrm>
            <a:prstGeom prst="rect">
              <a:avLst/>
            </a:prstGeom>
            <a:noFill/>
          </p:spPr>
          <p:txBody>
            <a:bodyPr wrap="square" lIns="0" tIns="0" rIns="0" bIns="0" rtlCol="0">
              <a:spAutoFit/>
            </a:bodyPr>
            <a:lstStyle/>
            <a:p>
              <a:r>
                <a:rPr lang="en-US" dirty="0"/>
                <a:t>AI is a semi-reliable, way too enthusiastic intern who is good at oddly specific tasks related to language.</a:t>
              </a:r>
            </a:p>
          </p:txBody>
        </p:sp>
      </p:grpSp>
      <p:pic>
        <p:nvPicPr>
          <p:cNvPr id="18" name="Picture 17">
            <a:extLst>
              <a:ext uri="{FF2B5EF4-FFF2-40B4-BE49-F238E27FC236}">
                <a16:creationId xmlns:a16="http://schemas.microsoft.com/office/drawing/2014/main" id="{EC709CC6-22CE-4234-B4F1-C1A5755DF1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9716" y="2418621"/>
            <a:ext cx="2121059" cy="2121059"/>
          </a:xfrm>
          <a:prstGeom prst="rect">
            <a:avLst/>
          </a:prstGeom>
        </p:spPr>
      </p:pic>
      <p:grpSp>
        <p:nvGrpSpPr>
          <p:cNvPr id="23" name="Group 22">
            <a:extLst>
              <a:ext uri="{FF2B5EF4-FFF2-40B4-BE49-F238E27FC236}">
                <a16:creationId xmlns:a16="http://schemas.microsoft.com/office/drawing/2014/main" id="{7F0D7798-EE7F-4E3F-A3C5-3FD96D8DF791}"/>
              </a:ext>
            </a:extLst>
          </p:cNvPr>
          <p:cNvGrpSpPr/>
          <p:nvPr/>
        </p:nvGrpSpPr>
        <p:grpSpPr>
          <a:xfrm>
            <a:off x="644577" y="4556614"/>
            <a:ext cx="5559373" cy="984885"/>
            <a:chOff x="644577" y="4652434"/>
            <a:chExt cx="5559373" cy="984885"/>
          </a:xfrm>
        </p:grpSpPr>
        <p:sp>
          <p:nvSpPr>
            <p:cNvPr id="19" name="Flowchart: Process 18">
              <a:extLst>
                <a:ext uri="{FF2B5EF4-FFF2-40B4-BE49-F238E27FC236}">
                  <a16:creationId xmlns:a16="http://schemas.microsoft.com/office/drawing/2014/main" id="{D7BEF303-2B19-428B-8308-FB7A332B13DD}"/>
                </a:ext>
              </a:extLst>
            </p:cNvPr>
            <p:cNvSpPr/>
            <p:nvPr/>
          </p:nvSpPr>
          <p:spPr>
            <a:xfrm>
              <a:off x="644577" y="4652434"/>
              <a:ext cx="1667656" cy="936885"/>
            </a:xfrm>
            <a:prstGeom prst="flowChart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 is a low-end tech consultant</a:t>
              </a:r>
            </a:p>
          </p:txBody>
        </p:sp>
        <p:sp>
          <p:nvSpPr>
            <p:cNvPr id="20" name="TextBox 19">
              <a:extLst>
                <a:ext uri="{FF2B5EF4-FFF2-40B4-BE49-F238E27FC236}">
                  <a16:creationId xmlns:a16="http://schemas.microsoft.com/office/drawing/2014/main" id="{BE075D1A-BA91-4FBA-8D70-A62D8035EFF4}"/>
                </a:ext>
              </a:extLst>
            </p:cNvPr>
            <p:cNvSpPr txBox="1"/>
            <p:nvPr/>
          </p:nvSpPr>
          <p:spPr>
            <a:xfrm>
              <a:off x="2600793" y="4652434"/>
              <a:ext cx="3603157" cy="984885"/>
            </a:xfrm>
            <a:prstGeom prst="rect">
              <a:avLst/>
            </a:prstGeom>
            <a:noFill/>
          </p:spPr>
          <p:txBody>
            <a:bodyPr wrap="square" lIns="0" tIns="0" rIns="0" bIns="0" rtlCol="0">
              <a:spAutoFit/>
            </a:bodyPr>
            <a:lstStyle/>
            <a:p>
              <a:r>
                <a:rPr lang="en-US" dirty="0"/>
                <a:t>AI can write totally standard, run-of-the-mill computer code for totally-normal problems, which are nearly all of your problems. </a:t>
              </a:r>
            </a:p>
          </p:txBody>
        </p:sp>
      </p:grpSp>
      <p:sp>
        <p:nvSpPr>
          <p:cNvPr id="3" name="Speech Bubble: Rectangle with Corners Rounded 2">
            <a:extLst>
              <a:ext uri="{FF2B5EF4-FFF2-40B4-BE49-F238E27FC236}">
                <a16:creationId xmlns:a16="http://schemas.microsoft.com/office/drawing/2014/main" id="{2A730371-6B5F-4F5D-BABC-99C2ACC744F8}"/>
              </a:ext>
            </a:extLst>
          </p:cNvPr>
          <p:cNvSpPr/>
          <p:nvPr/>
        </p:nvSpPr>
        <p:spPr>
          <a:xfrm>
            <a:off x="7814733" y="5122334"/>
            <a:ext cx="880534" cy="939800"/>
          </a:xfrm>
          <a:prstGeom prst="wedgeRoundRectCallout">
            <a:avLst>
              <a:gd name="adj1" fmla="val -94884"/>
              <a:gd name="adj2" fmla="val -127259"/>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Image created with AI</a:t>
            </a:r>
          </a:p>
        </p:txBody>
      </p:sp>
    </p:spTree>
    <p:extLst>
      <p:ext uri="{BB962C8B-B14F-4D97-AF65-F5344CB8AC3E}">
        <p14:creationId xmlns:p14="http://schemas.microsoft.com/office/powerpoint/2010/main" val="44494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E32B90E-E9B3-42FD-BA08-39AF6CA3F59A}"/>
              </a:ext>
            </a:extLst>
          </p:cNvPr>
          <p:cNvGraphicFramePr>
            <a:graphicFrameLocks noChangeAspect="1"/>
          </p:cNvGraphicFramePr>
          <p:nvPr>
            <p:custDataLst>
              <p:tags r:id="rId1"/>
            </p:custDataLst>
            <p:extLst>
              <p:ext uri="{D42A27DB-BD31-4B8C-83A1-F6EECF244321}">
                <p14:modId xmlns:p14="http://schemas.microsoft.com/office/powerpoint/2010/main" val="1136582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974862-546E-441A-8853-CC508ABE2CFB}"/>
              </a:ext>
            </a:extLst>
          </p:cNvPr>
          <p:cNvSpPr>
            <a:spLocks noGrp="1"/>
          </p:cNvSpPr>
          <p:nvPr>
            <p:ph type="title"/>
          </p:nvPr>
        </p:nvSpPr>
        <p:spPr>
          <a:xfrm>
            <a:off x="119063" y="230188"/>
            <a:ext cx="8618537" cy="584775"/>
          </a:xfrm>
        </p:spPr>
        <p:txBody>
          <a:bodyPr vert="horz"/>
          <a:lstStyle/>
          <a:p>
            <a:r>
              <a:rPr lang="en-US" dirty="0" err="1"/>
              <a:t>ChatGPT</a:t>
            </a:r>
            <a:r>
              <a:rPr lang="en-US" dirty="0"/>
              <a:t> is, for instance, extraordinarily good at writing computer code. I am not, but I want the computer to do my work for me.</a:t>
            </a:r>
          </a:p>
        </p:txBody>
      </p:sp>
      <p:sp>
        <p:nvSpPr>
          <p:cNvPr id="4" name="Slide Number Placeholder 3">
            <a:extLst>
              <a:ext uri="{FF2B5EF4-FFF2-40B4-BE49-F238E27FC236}">
                <a16:creationId xmlns:a16="http://schemas.microsoft.com/office/drawing/2014/main" id="{A90A8DFD-CBEF-4620-8481-BDA0404D5559}"/>
              </a:ext>
            </a:extLst>
          </p:cNvPr>
          <p:cNvSpPr>
            <a:spLocks noGrp="1"/>
          </p:cNvSpPr>
          <p:nvPr>
            <p:ph type="sldNum" sz="quarter" idx="10"/>
          </p:nvPr>
        </p:nvSpPr>
        <p:spPr/>
        <p:txBody>
          <a:bodyPr/>
          <a:lstStyle/>
          <a:p>
            <a:pPr>
              <a:defRPr/>
            </a:pPr>
            <a:fld id="{7FADFD76-5865-4FDF-BE54-2F75BF429C60}" type="slidenum">
              <a:rPr lang="en-US" smtClean="0"/>
              <a:pPr>
                <a:defRPr/>
              </a:pPr>
              <a:t>5</a:t>
            </a:fld>
            <a:r>
              <a:rPr lang="en-US"/>
              <a:t> </a:t>
            </a:r>
          </a:p>
        </p:txBody>
      </p:sp>
      <p:sp>
        <p:nvSpPr>
          <p:cNvPr id="10" name="Rectangle 9">
            <a:extLst>
              <a:ext uri="{FF2B5EF4-FFF2-40B4-BE49-F238E27FC236}">
                <a16:creationId xmlns:a16="http://schemas.microsoft.com/office/drawing/2014/main" id="{4C5555EC-4C2F-4906-B60A-1B14DB83ECBB}"/>
              </a:ext>
            </a:extLst>
          </p:cNvPr>
          <p:cNvSpPr/>
          <p:nvPr/>
        </p:nvSpPr>
        <p:spPr>
          <a:xfrm>
            <a:off x="4736309" y="1334124"/>
            <a:ext cx="4092731" cy="44895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Examples</a:t>
            </a:r>
          </a:p>
        </p:txBody>
      </p:sp>
      <p:sp>
        <p:nvSpPr>
          <p:cNvPr id="11" name="TextBox 10">
            <a:extLst>
              <a:ext uri="{FF2B5EF4-FFF2-40B4-BE49-F238E27FC236}">
                <a16:creationId xmlns:a16="http://schemas.microsoft.com/office/drawing/2014/main" id="{9FF25278-4D7F-4145-ADED-B2EB31AAD543}"/>
              </a:ext>
            </a:extLst>
          </p:cNvPr>
          <p:cNvSpPr txBox="1"/>
          <p:nvPr/>
        </p:nvSpPr>
        <p:spPr>
          <a:xfrm>
            <a:off x="4736309" y="1874986"/>
            <a:ext cx="3844977" cy="443198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800" dirty="0"/>
              <a:t>Turning thousands of image files in the right orientation</a:t>
            </a:r>
          </a:p>
          <a:p>
            <a:pPr marL="285750" indent="-285750">
              <a:buFont typeface="Arial" panose="020B0604020202020204" pitchFamily="34" charset="0"/>
              <a:buChar char="•"/>
            </a:pPr>
            <a:r>
              <a:rPr lang="en-US" sz="1800" dirty="0"/>
              <a:t>Turning 150 pages of 1950s variable codebook into code</a:t>
            </a:r>
          </a:p>
          <a:p>
            <a:pPr marL="285750" indent="-285750">
              <a:buFont typeface="Arial" panose="020B0604020202020204" pitchFamily="34" charset="0"/>
              <a:buChar char="•"/>
            </a:pPr>
            <a:r>
              <a:rPr lang="en-US" sz="1800" dirty="0"/>
              <a:t>Pulling all of a file type into a folder</a:t>
            </a:r>
          </a:p>
          <a:p>
            <a:pPr marL="285750" indent="-285750">
              <a:buFont typeface="Arial" panose="020B0604020202020204" pitchFamily="34" charset="0"/>
              <a:buChar char="•"/>
            </a:pPr>
            <a:r>
              <a:rPr lang="en-US" sz="1800" dirty="0"/>
              <a:t>OCR 19</a:t>
            </a:r>
            <a:r>
              <a:rPr lang="en-US" sz="1800" baseline="30000" dirty="0"/>
              <a:t>th</a:t>
            </a:r>
            <a:r>
              <a:rPr lang="en-US" sz="1800" dirty="0"/>
              <a:t> century documents</a:t>
            </a:r>
          </a:p>
          <a:p>
            <a:pPr marL="285750" indent="-285750">
              <a:buFont typeface="Arial" panose="020B0604020202020204" pitchFamily="34" charset="0"/>
              <a:buChar char="•"/>
            </a:pPr>
            <a:r>
              <a:rPr lang="en-US" sz="1800" dirty="0"/>
              <a:t>Text summarization</a:t>
            </a:r>
          </a:p>
          <a:p>
            <a:pPr marL="285750" indent="-285750">
              <a:buFont typeface="Arial" panose="020B0604020202020204" pitchFamily="34" charset="0"/>
              <a:buChar char="•"/>
            </a:pPr>
            <a:r>
              <a:rPr lang="en-US" sz="1800" dirty="0"/>
              <a:t>PDF manipulation</a:t>
            </a:r>
          </a:p>
          <a:p>
            <a:pPr marL="285750" indent="-285750">
              <a:buFont typeface="Arial" panose="020B0604020202020204" pitchFamily="34" charset="0"/>
              <a:buChar char="•"/>
            </a:pPr>
            <a:r>
              <a:rPr lang="en-US" sz="1800" dirty="0"/>
              <a:t>Data analysis</a:t>
            </a:r>
          </a:p>
          <a:p>
            <a:pPr marL="285750" indent="-285750">
              <a:buFont typeface="Arial" panose="020B0604020202020204" pitchFamily="34" charset="0"/>
              <a:buChar char="•"/>
            </a:pPr>
            <a:r>
              <a:rPr lang="en-US" sz="1800" dirty="0"/>
              <a:t>Writing complicated Excel formulas</a:t>
            </a:r>
          </a:p>
          <a:p>
            <a:pPr marL="285750" indent="-285750">
              <a:buFont typeface="Arial" panose="020B0604020202020204" pitchFamily="34" charset="0"/>
              <a:buChar char="•"/>
            </a:pPr>
            <a:r>
              <a:rPr lang="en-US" sz="1800" dirty="0"/>
              <a:t>Graphing</a:t>
            </a:r>
          </a:p>
          <a:p>
            <a:pPr marL="285750" indent="-285750">
              <a:buFont typeface="Arial" panose="020B0604020202020204" pitchFamily="34" charset="0"/>
              <a:buChar char="•"/>
            </a:pPr>
            <a:r>
              <a:rPr lang="en-US" sz="1800" dirty="0"/>
              <a:t>Making PowerPoint tables</a:t>
            </a:r>
          </a:p>
          <a:p>
            <a:pPr marL="285750" indent="-285750">
              <a:buFont typeface="Arial" panose="020B0604020202020204" pitchFamily="34" charset="0"/>
              <a:buChar char="•"/>
            </a:pPr>
            <a:r>
              <a:rPr lang="en-US" sz="1800" dirty="0"/>
              <a:t>Writing drafts</a:t>
            </a:r>
          </a:p>
          <a:p>
            <a:pPr marL="285750" indent="-285750">
              <a:buFont typeface="Arial" panose="020B0604020202020204" pitchFamily="34" charset="0"/>
              <a:buChar char="•"/>
            </a:pPr>
            <a:r>
              <a:rPr lang="en-US" sz="1800" dirty="0"/>
              <a:t>Editing drafts</a:t>
            </a:r>
          </a:p>
          <a:p>
            <a:pPr marL="285750" indent="-285750">
              <a:buFont typeface="Arial" panose="020B0604020202020204" pitchFamily="34" charset="0"/>
              <a:buChar char="•"/>
            </a:pPr>
            <a:r>
              <a:rPr lang="en-US" sz="1800" dirty="0"/>
              <a:t>Use Google API</a:t>
            </a:r>
          </a:p>
          <a:p>
            <a:pPr marL="285750" indent="-285750">
              <a:buFont typeface="Arial" panose="020B0604020202020204" pitchFamily="34" charset="0"/>
              <a:buChar char="•"/>
            </a:pPr>
            <a:r>
              <a:rPr lang="en-US" sz="1800" dirty="0"/>
              <a:t>Etc. </a:t>
            </a:r>
          </a:p>
        </p:txBody>
      </p:sp>
      <p:sp>
        <p:nvSpPr>
          <p:cNvPr id="16" name="Rectangle 15">
            <a:extLst>
              <a:ext uri="{FF2B5EF4-FFF2-40B4-BE49-F238E27FC236}">
                <a16:creationId xmlns:a16="http://schemas.microsoft.com/office/drawing/2014/main" id="{0CFCFB34-C303-4DAD-9CCC-5A8D472B9341}"/>
              </a:ext>
            </a:extLst>
          </p:cNvPr>
          <p:cNvSpPr/>
          <p:nvPr/>
        </p:nvSpPr>
        <p:spPr>
          <a:xfrm>
            <a:off x="235429" y="1334124"/>
            <a:ext cx="4092731" cy="448956"/>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Situation</a:t>
            </a:r>
          </a:p>
        </p:txBody>
      </p:sp>
      <p:sp>
        <p:nvSpPr>
          <p:cNvPr id="17" name="Rectangle 16">
            <a:extLst>
              <a:ext uri="{FF2B5EF4-FFF2-40B4-BE49-F238E27FC236}">
                <a16:creationId xmlns:a16="http://schemas.microsoft.com/office/drawing/2014/main" id="{0CEE422E-08CD-401D-B2A0-729827C9DB76}"/>
              </a:ext>
            </a:extLst>
          </p:cNvPr>
          <p:cNvSpPr/>
          <p:nvPr/>
        </p:nvSpPr>
        <p:spPr>
          <a:xfrm>
            <a:off x="197803" y="1938209"/>
            <a:ext cx="4130357" cy="1754326"/>
          </a:xfrm>
          <a:prstGeom prst="rect">
            <a:avLst/>
          </a:prstGeom>
        </p:spPr>
        <p:txBody>
          <a:bodyPr wrap="square">
            <a:spAutoFit/>
          </a:bodyPr>
          <a:lstStyle/>
          <a:p>
            <a:r>
              <a:rPr lang="en-US" sz="1800" dirty="0"/>
              <a:t>Whenever I encounter something boring and repetitive, I ask Chat.</a:t>
            </a:r>
          </a:p>
          <a:p>
            <a:endParaRPr lang="en-US" sz="1800" dirty="0"/>
          </a:p>
          <a:p>
            <a:r>
              <a:rPr lang="en-US" sz="1800" dirty="0"/>
              <a:t>When I encounter something I would like to do, but don’t know how, I ask Chat</a:t>
            </a:r>
          </a:p>
        </p:txBody>
      </p:sp>
    </p:spTree>
    <p:extLst>
      <p:ext uri="{BB962C8B-B14F-4D97-AF65-F5344CB8AC3E}">
        <p14:creationId xmlns:p14="http://schemas.microsoft.com/office/powerpoint/2010/main" val="131413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D4C106-6FA0-4548-97BD-F825368DE375}"/>
              </a:ext>
            </a:extLst>
          </p:cNvPr>
          <p:cNvGraphicFramePr>
            <a:graphicFrameLocks noChangeAspect="1"/>
          </p:cNvGraphicFramePr>
          <p:nvPr>
            <p:custDataLst>
              <p:tags r:id="rId1"/>
            </p:custDataLst>
            <p:extLst>
              <p:ext uri="{D42A27DB-BD31-4B8C-83A1-F6EECF244321}">
                <p14:modId xmlns:p14="http://schemas.microsoft.com/office/powerpoint/2010/main" val="2117599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3D9DC5-290A-40D8-9BCA-BD0DB30C6698}"/>
              </a:ext>
            </a:extLst>
          </p:cNvPr>
          <p:cNvSpPr>
            <a:spLocks noGrp="1"/>
          </p:cNvSpPr>
          <p:nvPr>
            <p:ph type="title"/>
          </p:nvPr>
        </p:nvSpPr>
        <p:spPr/>
        <p:txBody>
          <a:bodyPr vert="horz"/>
          <a:lstStyle/>
          <a:p>
            <a:r>
              <a:rPr lang="en-US" dirty="0"/>
              <a:t>The technical skills rely heavily on LinkedIn Learning and </a:t>
            </a:r>
            <a:r>
              <a:rPr lang="en-US" dirty="0" err="1"/>
              <a:t>ChatGPT</a:t>
            </a:r>
            <a:endParaRPr lang="en-US" dirty="0"/>
          </a:p>
        </p:txBody>
      </p:sp>
      <p:sp>
        <p:nvSpPr>
          <p:cNvPr id="4" name="Slide Number Placeholder 3">
            <a:extLst>
              <a:ext uri="{FF2B5EF4-FFF2-40B4-BE49-F238E27FC236}">
                <a16:creationId xmlns:a16="http://schemas.microsoft.com/office/drawing/2014/main" id="{400D0C17-87A5-41FD-82D9-6E2247CEE875}"/>
              </a:ext>
            </a:extLst>
          </p:cNvPr>
          <p:cNvSpPr>
            <a:spLocks noGrp="1"/>
          </p:cNvSpPr>
          <p:nvPr>
            <p:ph type="sldNum" sz="quarter" idx="10"/>
          </p:nvPr>
        </p:nvSpPr>
        <p:spPr/>
        <p:txBody>
          <a:bodyPr/>
          <a:lstStyle/>
          <a:p>
            <a:pPr>
              <a:defRPr/>
            </a:pPr>
            <a:fld id="{7FADFD76-5865-4FDF-BE54-2F75BF429C60}" type="slidenum">
              <a:rPr lang="en-US" smtClean="0"/>
              <a:pPr>
                <a:defRPr/>
              </a:pPr>
              <a:t>6</a:t>
            </a:fld>
            <a:r>
              <a:rPr lang="en-US"/>
              <a:t> </a:t>
            </a:r>
          </a:p>
        </p:txBody>
      </p:sp>
      <p:pic>
        <p:nvPicPr>
          <p:cNvPr id="12" name="Picture 11">
            <a:extLst>
              <a:ext uri="{FF2B5EF4-FFF2-40B4-BE49-F238E27FC236}">
                <a16:creationId xmlns:a16="http://schemas.microsoft.com/office/drawing/2014/main" id="{5BB5E0D2-FBE9-4D05-8F10-E9EF9C87B71C}"/>
              </a:ext>
            </a:extLst>
          </p:cNvPr>
          <p:cNvPicPr>
            <a:picLocks noChangeAspect="1"/>
          </p:cNvPicPr>
          <p:nvPr/>
        </p:nvPicPr>
        <p:blipFill>
          <a:blip r:embed="rId5"/>
          <a:stretch>
            <a:fillRect/>
          </a:stretch>
        </p:blipFill>
        <p:spPr>
          <a:xfrm>
            <a:off x="0" y="854526"/>
            <a:ext cx="8961438" cy="3860953"/>
          </a:xfrm>
          <a:prstGeom prst="rect">
            <a:avLst/>
          </a:prstGeom>
        </p:spPr>
      </p:pic>
    </p:spTree>
    <p:extLst>
      <p:ext uri="{BB962C8B-B14F-4D97-AF65-F5344CB8AC3E}">
        <p14:creationId xmlns:p14="http://schemas.microsoft.com/office/powerpoint/2010/main" val="48436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7DF2D8-C4B1-49B3-BECB-05D82A1C51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5" name="Object 4" hidden="1">
                        <a:extLst>
                          <a:ext uri="{FF2B5EF4-FFF2-40B4-BE49-F238E27FC236}">
                            <a16:creationId xmlns:a16="http://schemas.microsoft.com/office/drawing/2014/main" id="{A67DF2D8-C4B1-49B3-BECB-05D82A1C5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A2D85A-206F-4C93-8F3E-14723A474A37}"/>
              </a:ext>
            </a:extLst>
          </p:cNvPr>
          <p:cNvSpPr>
            <a:spLocks noGrp="1"/>
          </p:cNvSpPr>
          <p:nvPr>
            <p:ph type="title"/>
          </p:nvPr>
        </p:nvSpPr>
        <p:spPr>
          <a:xfrm>
            <a:off x="119063" y="230188"/>
            <a:ext cx="8618537" cy="584775"/>
          </a:xfrm>
        </p:spPr>
        <p:txBody>
          <a:bodyPr vert="horz"/>
          <a:lstStyle/>
          <a:p>
            <a:r>
              <a:rPr lang="en-US" dirty="0"/>
              <a:t>For example, Code Interpreter is very good at exploratory data analysis and clear programming questions.</a:t>
            </a:r>
          </a:p>
        </p:txBody>
      </p:sp>
      <p:sp>
        <p:nvSpPr>
          <p:cNvPr id="4" name="Slide Number Placeholder 3">
            <a:extLst>
              <a:ext uri="{FF2B5EF4-FFF2-40B4-BE49-F238E27FC236}">
                <a16:creationId xmlns:a16="http://schemas.microsoft.com/office/drawing/2014/main" id="{262CE2F2-42DB-4EE2-8D08-704DCF3100BB}"/>
              </a:ext>
            </a:extLst>
          </p:cNvPr>
          <p:cNvSpPr>
            <a:spLocks noGrp="1"/>
          </p:cNvSpPr>
          <p:nvPr>
            <p:ph type="sldNum" sz="quarter" idx="10"/>
          </p:nvPr>
        </p:nvSpPr>
        <p:spPr/>
        <p:txBody>
          <a:bodyPr/>
          <a:lstStyle/>
          <a:p>
            <a:pPr>
              <a:defRPr/>
            </a:pPr>
            <a:fld id="{7FADFD76-5865-4FDF-BE54-2F75BF429C60}" type="slidenum">
              <a:rPr lang="en-US" smtClean="0"/>
              <a:pPr>
                <a:defRPr/>
              </a:pPr>
              <a:t>7</a:t>
            </a:fld>
            <a:r>
              <a:rPr lang="en-US"/>
              <a:t> </a:t>
            </a:r>
          </a:p>
        </p:txBody>
      </p:sp>
      <p:pic>
        <p:nvPicPr>
          <p:cNvPr id="20" name="Picture 19">
            <a:extLst>
              <a:ext uri="{FF2B5EF4-FFF2-40B4-BE49-F238E27FC236}">
                <a16:creationId xmlns:a16="http://schemas.microsoft.com/office/drawing/2014/main" id="{609BE5F1-F36B-497B-8B42-22C49CDE05CE}"/>
              </a:ext>
            </a:extLst>
          </p:cNvPr>
          <p:cNvPicPr>
            <a:picLocks noChangeAspect="1"/>
          </p:cNvPicPr>
          <p:nvPr/>
        </p:nvPicPr>
        <p:blipFill>
          <a:blip r:embed="rId5"/>
          <a:stretch>
            <a:fillRect/>
          </a:stretch>
        </p:blipFill>
        <p:spPr>
          <a:xfrm>
            <a:off x="119063" y="1021958"/>
            <a:ext cx="7450428" cy="5206772"/>
          </a:xfrm>
          <a:prstGeom prst="rect">
            <a:avLst/>
          </a:prstGeom>
        </p:spPr>
      </p:pic>
    </p:spTree>
    <p:extLst>
      <p:ext uri="{BB962C8B-B14F-4D97-AF65-F5344CB8AC3E}">
        <p14:creationId xmlns:p14="http://schemas.microsoft.com/office/powerpoint/2010/main" val="38787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7DF2D8-C4B1-49B3-BECB-05D82A1C51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4" progId="TCLayout.ActiveDocument.1">
                  <p:embed/>
                </p:oleObj>
              </mc:Choice>
              <mc:Fallback>
                <p:oleObj name="think-cell Slide" r:id="rId3" imgW="473" imgH="474" progId="TCLayout.ActiveDocument.1">
                  <p:embed/>
                  <p:pic>
                    <p:nvPicPr>
                      <p:cNvPr id="5" name="Object 4" hidden="1">
                        <a:extLst>
                          <a:ext uri="{FF2B5EF4-FFF2-40B4-BE49-F238E27FC236}">
                            <a16:creationId xmlns:a16="http://schemas.microsoft.com/office/drawing/2014/main" id="{A67DF2D8-C4B1-49B3-BECB-05D82A1C5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A2D85A-206F-4C93-8F3E-14723A474A37}"/>
              </a:ext>
            </a:extLst>
          </p:cNvPr>
          <p:cNvSpPr>
            <a:spLocks noGrp="1"/>
          </p:cNvSpPr>
          <p:nvPr>
            <p:ph type="title"/>
          </p:nvPr>
        </p:nvSpPr>
        <p:spPr>
          <a:xfrm>
            <a:off x="119063" y="230188"/>
            <a:ext cx="8618537" cy="584775"/>
          </a:xfrm>
        </p:spPr>
        <p:txBody>
          <a:bodyPr vert="horz"/>
          <a:lstStyle/>
          <a:p>
            <a:r>
              <a:rPr lang="en-US" dirty="0"/>
              <a:t>Code Interpreter is very good at exploratory data analysis and clear programming questions.</a:t>
            </a:r>
          </a:p>
        </p:txBody>
      </p:sp>
      <p:sp>
        <p:nvSpPr>
          <p:cNvPr id="4" name="Slide Number Placeholder 3">
            <a:extLst>
              <a:ext uri="{FF2B5EF4-FFF2-40B4-BE49-F238E27FC236}">
                <a16:creationId xmlns:a16="http://schemas.microsoft.com/office/drawing/2014/main" id="{262CE2F2-42DB-4EE2-8D08-704DCF3100BB}"/>
              </a:ext>
            </a:extLst>
          </p:cNvPr>
          <p:cNvSpPr>
            <a:spLocks noGrp="1"/>
          </p:cNvSpPr>
          <p:nvPr>
            <p:ph type="sldNum" sz="quarter" idx="10"/>
          </p:nvPr>
        </p:nvSpPr>
        <p:spPr/>
        <p:txBody>
          <a:bodyPr/>
          <a:lstStyle/>
          <a:p>
            <a:pPr>
              <a:defRPr/>
            </a:pPr>
            <a:fld id="{7FADFD76-5865-4FDF-BE54-2F75BF429C60}" type="slidenum">
              <a:rPr lang="en-US" smtClean="0"/>
              <a:pPr>
                <a:defRPr/>
              </a:pPr>
              <a:t>8</a:t>
            </a:fld>
            <a:r>
              <a:rPr lang="en-US"/>
              <a:t> </a:t>
            </a:r>
          </a:p>
        </p:txBody>
      </p:sp>
      <p:sp>
        <p:nvSpPr>
          <p:cNvPr id="3" name="Rectangle 2">
            <a:extLst>
              <a:ext uri="{FF2B5EF4-FFF2-40B4-BE49-F238E27FC236}">
                <a16:creationId xmlns:a16="http://schemas.microsoft.com/office/drawing/2014/main" id="{A93263F2-7479-46D3-9E5B-1C14EA238A02}"/>
              </a:ext>
            </a:extLst>
          </p:cNvPr>
          <p:cNvSpPr/>
          <p:nvPr/>
        </p:nvSpPr>
        <p:spPr>
          <a:xfrm>
            <a:off x="61131" y="1406437"/>
            <a:ext cx="9115065" cy="7725192"/>
          </a:xfrm>
          <a:prstGeom prst="rect">
            <a:avLst/>
          </a:prstGeom>
        </p:spPr>
        <p:txBody>
          <a:bodyPr wrap="square">
            <a:spAutoFit/>
          </a:bodyPr>
          <a:lstStyle/>
          <a:p>
            <a:r>
              <a:rPr lang="en-US" dirty="0">
                <a:solidFill>
                  <a:srgbClr val="AF00DB"/>
                </a:solidFill>
                <a:latin typeface="Courier New" panose="02070309020205020404" pitchFamily="49" charset="0"/>
              </a:rPr>
              <a:t>import</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matplotlib.pyplot</a:t>
            </a:r>
            <a:r>
              <a:rPr lang="en-US" dirty="0">
                <a:solidFill>
                  <a:srgbClr val="000000"/>
                </a:solidFill>
                <a:latin typeface="Courier New" panose="02070309020205020404" pitchFamily="49" charset="0"/>
              </a:rPr>
              <a:t> </a:t>
            </a:r>
            <a:r>
              <a:rPr lang="en-US" dirty="0">
                <a:solidFill>
                  <a:srgbClr val="AF00DB"/>
                </a:solidFill>
                <a:latin typeface="Courier New" panose="02070309020205020404" pitchFamily="49" charset="0"/>
              </a:rPr>
              <a:t>as</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plt</a:t>
            </a:r>
            <a:endParaRPr lang="en-US" dirty="0">
              <a:solidFill>
                <a:srgbClr val="000000"/>
              </a:solidFill>
              <a:latin typeface="Courier New" panose="02070309020205020404" pitchFamily="49" charset="0"/>
            </a:endParaRPr>
          </a:p>
          <a:p>
            <a:r>
              <a:rPr lang="en-US" dirty="0">
                <a:solidFill>
                  <a:srgbClr val="AF00DB"/>
                </a:solidFill>
                <a:latin typeface="Courier New" panose="02070309020205020404" pitchFamily="49" charset="0"/>
              </a:rPr>
              <a:t>import</a:t>
            </a:r>
            <a:r>
              <a:rPr lang="en-US" dirty="0">
                <a:solidFill>
                  <a:srgbClr val="000000"/>
                </a:solidFill>
                <a:latin typeface="Courier New" panose="02070309020205020404" pitchFamily="49" charset="0"/>
              </a:rPr>
              <a:t> seaborn </a:t>
            </a:r>
            <a:r>
              <a:rPr lang="en-US" dirty="0">
                <a:solidFill>
                  <a:srgbClr val="AF00DB"/>
                </a:solidFill>
                <a:latin typeface="Courier New" panose="02070309020205020404" pitchFamily="49" charset="0"/>
              </a:rPr>
              <a:t>as</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sns</a:t>
            </a:r>
            <a:endParaRPr lang="en-US" dirty="0">
              <a:solidFill>
                <a:srgbClr val="000000"/>
              </a:solidFill>
              <a:latin typeface="Courier New" panose="02070309020205020404" pitchFamily="49" charset="0"/>
            </a:endParaRPr>
          </a:p>
          <a:p>
            <a:br>
              <a:rPr lang="en-US" dirty="0">
                <a:solidFill>
                  <a:srgbClr val="000000"/>
                </a:solidFill>
                <a:latin typeface="Courier New" panose="02070309020205020404" pitchFamily="49" charset="0"/>
              </a:rPr>
            </a:br>
            <a:r>
              <a:rPr lang="en-US" dirty="0">
                <a:solidFill>
                  <a:srgbClr val="008000"/>
                </a:solidFill>
                <a:latin typeface="Courier New" panose="02070309020205020404" pitchFamily="49" charset="0"/>
              </a:rPr>
              <a:t># Set up the matplotlib figure</a:t>
            </a:r>
            <a:endParaRPr lang="en-US" dirty="0">
              <a:solidFill>
                <a:srgbClr val="000000"/>
              </a:solidFill>
              <a:latin typeface="Courier New" panose="02070309020205020404" pitchFamily="49" charset="0"/>
            </a:endParaRPr>
          </a:p>
          <a:p>
            <a:r>
              <a:rPr lang="en-US" dirty="0" err="1">
                <a:solidFill>
                  <a:srgbClr val="000000"/>
                </a:solidFill>
                <a:latin typeface="Courier New" panose="02070309020205020404" pitchFamily="49" charset="0"/>
              </a:rPr>
              <a:t>plt.figure</a:t>
            </a:r>
            <a:r>
              <a:rPr lang="en-US" dirty="0">
                <a:solidFill>
                  <a:srgbClr val="000000"/>
                </a:solidFill>
                <a:latin typeface="Courier New" panose="02070309020205020404" pitchFamily="49" charset="0"/>
              </a:rPr>
              <a:t>(</a:t>
            </a:r>
            <a:r>
              <a:rPr lang="en-US" dirty="0" err="1">
                <a:solidFill>
                  <a:srgbClr val="000000"/>
                </a:solidFill>
                <a:latin typeface="Courier New" panose="02070309020205020404" pitchFamily="49" charset="0"/>
              </a:rPr>
              <a:t>figsize</a:t>
            </a:r>
            <a:r>
              <a:rPr lang="en-US" dirty="0">
                <a:solidFill>
                  <a:srgbClr val="000000"/>
                </a:solidFill>
                <a:latin typeface="Courier New" panose="02070309020205020404" pitchFamily="49" charset="0"/>
              </a:rPr>
              <a:t>=(</a:t>
            </a:r>
            <a:r>
              <a:rPr lang="en-US" dirty="0">
                <a:solidFill>
                  <a:srgbClr val="098156"/>
                </a:solidFill>
                <a:latin typeface="Courier New" panose="02070309020205020404" pitchFamily="49" charset="0"/>
              </a:rPr>
              <a:t>18</a:t>
            </a:r>
            <a:r>
              <a:rPr lang="en-US" dirty="0">
                <a:solidFill>
                  <a:srgbClr val="000000"/>
                </a:solidFill>
                <a:latin typeface="Courier New" panose="02070309020205020404" pitchFamily="49" charset="0"/>
              </a:rPr>
              <a:t>, </a:t>
            </a:r>
            <a:r>
              <a:rPr lang="en-US" dirty="0">
                <a:solidFill>
                  <a:srgbClr val="098156"/>
                </a:solidFill>
                <a:latin typeface="Courier New" panose="02070309020205020404" pitchFamily="49" charset="0"/>
              </a:rPr>
              <a:t>10</a:t>
            </a:r>
            <a:r>
              <a:rPr lang="en-US" dirty="0">
                <a:solidFill>
                  <a:srgbClr val="000000"/>
                </a:solidFill>
                <a:latin typeface="Courier New" panose="02070309020205020404" pitchFamily="49" charset="0"/>
              </a:rPr>
              <a:t>))</a:t>
            </a:r>
          </a:p>
          <a:p>
            <a:br>
              <a:rPr lang="en-US" dirty="0">
                <a:solidFill>
                  <a:srgbClr val="000000"/>
                </a:solidFill>
                <a:latin typeface="Courier New" panose="02070309020205020404" pitchFamily="49" charset="0"/>
              </a:rPr>
            </a:br>
            <a:r>
              <a:rPr lang="en-US" dirty="0">
                <a:solidFill>
                  <a:srgbClr val="008000"/>
                </a:solidFill>
                <a:latin typeface="Courier New" panose="02070309020205020404" pitchFamily="49" charset="0"/>
              </a:rPr>
              <a:t># Scatter plot for examining the relationship between wheat and cotton production by state</a:t>
            </a:r>
            <a:endParaRPr lang="en-US" dirty="0">
              <a:solidFill>
                <a:srgbClr val="000000"/>
              </a:solidFill>
              <a:latin typeface="Courier New" panose="02070309020205020404" pitchFamily="49" charset="0"/>
            </a:endParaRPr>
          </a:p>
          <a:p>
            <a:r>
              <a:rPr lang="en-US" dirty="0" err="1">
                <a:solidFill>
                  <a:srgbClr val="000000"/>
                </a:solidFill>
                <a:latin typeface="Courier New" panose="02070309020205020404" pitchFamily="49" charset="0"/>
              </a:rPr>
              <a:t>sns.scatterplot</a:t>
            </a:r>
            <a:r>
              <a:rPr lang="en-US" dirty="0">
                <a:solidFill>
                  <a:srgbClr val="000000"/>
                </a:solidFill>
                <a:latin typeface="Courier New" panose="02070309020205020404" pitchFamily="49" charset="0"/>
              </a:rPr>
              <a:t>(data=</a:t>
            </a:r>
            <a:r>
              <a:rPr lang="en-US" dirty="0" err="1">
                <a:solidFill>
                  <a:srgbClr val="000000"/>
                </a:solidFill>
                <a:latin typeface="Courier New" panose="02070309020205020404" pitchFamily="49" charset="0"/>
              </a:rPr>
              <a:t>df_statewise</a:t>
            </a:r>
            <a:r>
              <a:rPr lang="en-US" dirty="0">
                <a:solidFill>
                  <a:srgbClr val="000000"/>
                </a:solidFill>
                <a:latin typeface="Courier New" panose="02070309020205020404" pitchFamily="49" charset="0"/>
              </a:rPr>
              <a:t>, x=</a:t>
            </a:r>
            <a:r>
              <a:rPr lang="en-US" dirty="0">
                <a:solidFill>
                  <a:srgbClr val="A31515"/>
                </a:solidFill>
                <a:latin typeface="Courier New" panose="02070309020205020404" pitchFamily="49" charset="0"/>
              </a:rPr>
              <a:t>'Estimated value &gt;&gt; Cereal grains: Wheat (bushels)'</a:t>
            </a:r>
            <a:r>
              <a:rPr lang="en-US" dirty="0">
                <a:solidFill>
                  <a:srgbClr val="000000"/>
                </a:solidFill>
                <a:latin typeface="Courier New" panose="02070309020205020404" pitchFamily="49" charset="0"/>
              </a:rPr>
              <a:t>, y=</a:t>
            </a:r>
            <a:r>
              <a:rPr lang="en-US" dirty="0">
                <a:solidFill>
                  <a:srgbClr val="A31515"/>
                </a:solidFill>
                <a:latin typeface="Courier New" panose="02070309020205020404" pitchFamily="49" charset="0"/>
              </a:rPr>
              <a:t>'Estimated value &gt;&gt; Various crops: Ginned cotton (400-pound bales)'</a:t>
            </a:r>
            <a:r>
              <a:rPr lang="en-US" dirty="0">
                <a:solidFill>
                  <a:srgbClr val="000000"/>
                </a:solidFill>
                <a:latin typeface="Courier New" panose="02070309020205020404" pitchFamily="49" charset="0"/>
              </a:rPr>
              <a:t>, hue=</a:t>
            </a:r>
            <a:r>
              <a:rPr lang="en-US" dirty="0">
                <a:solidFill>
                  <a:srgbClr val="A31515"/>
                </a:solidFill>
                <a:latin typeface="Courier New" panose="02070309020205020404" pitchFamily="49" charset="0"/>
              </a:rPr>
              <a:t>'State Name'</a:t>
            </a:r>
            <a:r>
              <a:rPr lang="en-US" dirty="0">
                <a:solidFill>
                  <a:srgbClr val="000000"/>
                </a:solidFill>
                <a:latin typeface="Courier New" panose="02070309020205020404" pitchFamily="49" charset="0"/>
              </a:rPr>
              <a:t>, palette=</a:t>
            </a:r>
            <a:r>
              <a:rPr lang="en-US" dirty="0">
                <a:solidFill>
                  <a:srgbClr val="A31515"/>
                </a:solidFill>
                <a:latin typeface="Courier New" panose="02070309020205020404" pitchFamily="49" charset="0"/>
              </a:rPr>
              <a:t>'tab20'</a:t>
            </a:r>
            <a:r>
              <a:rPr lang="en-US" dirty="0">
                <a:solidFill>
                  <a:srgbClr val="000000"/>
                </a:solidFill>
                <a:latin typeface="Courier New" panose="02070309020205020404" pitchFamily="49" charset="0"/>
              </a:rPr>
              <a:t>, s=</a:t>
            </a:r>
            <a:r>
              <a:rPr lang="en-US" dirty="0">
                <a:solidFill>
                  <a:srgbClr val="098156"/>
                </a:solidFill>
                <a:latin typeface="Courier New" panose="02070309020205020404" pitchFamily="49" charset="0"/>
              </a:rPr>
              <a:t>100</a:t>
            </a:r>
            <a:r>
              <a:rPr lang="en-US" dirty="0">
                <a:solidFill>
                  <a:srgbClr val="000000"/>
                </a:solidFill>
                <a:latin typeface="Courier New" panose="02070309020205020404" pitchFamily="49" charset="0"/>
              </a:rPr>
              <a:t>)</a:t>
            </a:r>
          </a:p>
          <a:p>
            <a:br>
              <a:rPr lang="en-US" dirty="0">
                <a:solidFill>
                  <a:srgbClr val="000000"/>
                </a:solidFill>
                <a:latin typeface="Courier New" panose="02070309020205020404" pitchFamily="49" charset="0"/>
              </a:rPr>
            </a:br>
            <a:r>
              <a:rPr lang="en-US" dirty="0">
                <a:solidFill>
                  <a:srgbClr val="008000"/>
                </a:solidFill>
                <a:latin typeface="Courier New" panose="02070309020205020404" pitchFamily="49" charset="0"/>
              </a:rPr>
              <a:t># Annotate each point in the scatter plot with the state name</a:t>
            </a:r>
            <a:endParaRPr lang="en-US" dirty="0">
              <a:solidFill>
                <a:srgbClr val="000000"/>
              </a:solidFill>
              <a:latin typeface="Courier New" panose="02070309020205020404" pitchFamily="49" charset="0"/>
            </a:endParaRPr>
          </a:p>
          <a:p>
            <a:r>
              <a:rPr lang="en-US" dirty="0">
                <a:solidFill>
                  <a:srgbClr val="AF00DB"/>
                </a:solidFill>
                <a:latin typeface="Courier New" panose="02070309020205020404" pitchFamily="49" charset="0"/>
              </a:rPr>
              <a:t>for</a:t>
            </a:r>
            <a:r>
              <a:rPr lang="en-US" dirty="0">
                <a:solidFill>
                  <a:srgbClr val="000000"/>
                </a:solidFill>
                <a:latin typeface="Courier New" panose="02070309020205020404" pitchFamily="49" charset="0"/>
              </a:rPr>
              <a:t> line </a:t>
            </a:r>
            <a:r>
              <a:rPr lang="en-US" dirty="0">
                <a:solidFill>
                  <a:srgbClr val="0000FF"/>
                </a:solidFill>
                <a:latin typeface="Courier New" panose="02070309020205020404" pitchFamily="49" charset="0"/>
              </a:rPr>
              <a:t>in</a:t>
            </a:r>
            <a:r>
              <a:rPr lang="en-US" dirty="0">
                <a:solidFill>
                  <a:srgbClr val="000000"/>
                </a:solidFill>
                <a:latin typeface="Courier New" panose="02070309020205020404" pitchFamily="49" charset="0"/>
              </a:rPr>
              <a:t> </a:t>
            </a:r>
            <a:r>
              <a:rPr lang="en-US" dirty="0">
                <a:solidFill>
                  <a:srgbClr val="795E26"/>
                </a:solidFill>
                <a:latin typeface="Courier New" panose="02070309020205020404" pitchFamily="49" charset="0"/>
              </a:rPr>
              <a:t>range</a:t>
            </a:r>
            <a:r>
              <a:rPr lang="en-US" dirty="0">
                <a:solidFill>
                  <a:srgbClr val="000000"/>
                </a:solidFill>
                <a:latin typeface="Courier New" panose="02070309020205020404" pitchFamily="49" charset="0"/>
              </a:rPr>
              <a:t>(</a:t>
            </a:r>
            <a:r>
              <a:rPr lang="en-US" dirty="0">
                <a:solidFill>
                  <a:srgbClr val="098156"/>
                </a:solidFill>
                <a:latin typeface="Courier New" panose="02070309020205020404" pitchFamily="49" charset="0"/>
              </a:rPr>
              <a:t>0</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df_statewise.shape</a:t>
            </a:r>
            <a:r>
              <a:rPr lang="en-US" dirty="0">
                <a:solidFill>
                  <a:srgbClr val="000000"/>
                </a:solidFill>
                <a:latin typeface="Courier New" panose="02070309020205020404" pitchFamily="49" charset="0"/>
              </a:rPr>
              <a:t>[</a:t>
            </a:r>
            <a:r>
              <a:rPr lang="en-US" dirty="0">
                <a:solidFill>
                  <a:srgbClr val="098156"/>
                </a:solidFill>
                <a:latin typeface="Courier New" panose="02070309020205020404" pitchFamily="49" charset="0"/>
              </a:rPr>
              <a:t>0</a:t>
            </a:r>
            <a:r>
              <a:rPr lang="en-US" dirty="0">
                <a:solidFill>
                  <a:srgbClr val="000000"/>
                </a:solidFill>
                <a:latin typeface="Courier New" panose="02070309020205020404" pitchFamily="49" charset="0"/>
              </a:rPr>
              <a:t>]):</a:t>
            </a:r>
          </a:p>
          <a:p>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plt.text</a:t>
            </a:r>
            <a:r>
              <a:rPr lang="en-US" dirty="0">
                <a:solidFill>
                  <a:srgbClr val="000000"/>
                </a:solidFill>
                <a:latin typeface="Courier New" panose="02070309020205020404" pitchFamily="49" charset="0"/>
              </a:rPr>
              <a:t>(</a:t>
            </a:r>
            <a:r>
              <a:rPr lang="en-US" dirty="0" err="1">
                <a:solidFill>
                  <a:srgbClr val="000000"/>
                </a:solidFill>
                <a:latin typeface="Courier New" panose="02070309020205020404" pitchFamily="49" charset="0"/>
              </a:rPr>
              <a:t>df_statewise</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'Estimated value &gt;&gt; Cereal grains: Wheat (bushels)'</a:t>
            </a:r>
            <a:r>
              <a:rPr lang="en-US" dirty="0">
                <a:solidFill>
                  <a:srgbClr val="000000"/>
                </a:solidFill>
                <a:latin typeface="Courier New" panose="02070309020205020404" pitchFamily="49" charset="0"/>
              </a:rPr>
              <a:t>][line]+</a:t>
            </a:r>
            <a:r>
              <a:rPr lang="en-US" dirty="0">
                <a:solidFill>
                  <a:srgbClr val="098156"/>
                </a:solidFill>
                <a:latin typeface="Courier New" panose="02070309020205020404" pitchFamily="49" charset="0"/>
              </a:rPr>
              <a:t>20000</a:t>
            </a:r>
            <a:r>
              <a:rPr lang="en-US" dirty="0">
                <a:solidFill>
                  <a:srgbClr val="000000"/>
                </a:solidFill>
                <a:latin typeface="Courier New" panose="02070309020205020404" pitchFamily="49" charset="0"/>
              </a:rPr>
              <a:t>, </a:t>
            </a:r>
          </a:p>
          <a:p>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df_statewise</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'Estimated value &gt;&gt; Various crops: Ginned cotton (400-pound bales)'</a:t>
            </a:r>
            <a:r>
              <a:rPr lang="en-US" dirty="0">
                <a:solidFill>
                  <a:srgbClr val="000000"/>
                </a:solidFill>
                <a:latin typeface="Courier New" panose="02070309020205020404" pitchFamily="49" charset="0"/>
              </a:rPr>
              <a:t>][line], </a:t>
            </a:r>
          </a:p>
          <a:p>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df_statewise</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'State Name'</a:t>
            </a:r>
            <a:r>
              <a:rPr lang="en-US" dirty="0">
                <a:solidFill>
                  <a:srgbClr val="000000"/>
                </a:solidFill>
                <a:latin typeface="Courier New" panose="02070309020205020404" pitchFamily="49" charset="0"/>
              </a:rPr>
              <a:t>][line], </a:t>
            </a:r>
          </a:p>
          <a:p>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horizontalalignment</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'left'</a:t>
            </a:r>
            <a:r>
              <a:rPr lang="en-US" dirty="0">
                <a:solidFill>
                  <a:srgbClr val="000000"/>
                </a:solidFill>
                <a:latin typeface="Courier New" panose="02070309020205020404" pitchFamily="49" charset="0"/>
              </a:rPr>
              <a:t>, </a:t>
            </a:r>
          </a:p>
          <a:p>
            <a:r>
              <a:rPr lang="en-US" dirty="0">
                <a:solidFill>
                  <a:srgbClr val="000000"/>
                </a:solidFill>
                <a:latin typeface="Courier New" panose="02070309020205020404" pitchFamily="49" charset="0"/>
              </a:rPr>
              <a:t>             size=</a:t>
            </a:r>
            <a:r>
              <a:rPr lang="en-US" dirty="0">
                <a:solidFill>
                  <a:srgbClr val="A31515"/>
                </a:solidFill>
                <a:latin typeface="Courier New" panose="02070309020205020404" pitchFamily="49" charset="0"/>
              </a:rPr>
              <a:t>'medium'</a:t>
            </a:r>
            <a:r>
              <a:rPr lang="en-US" dirty="0">
                <a:solidFill>
                  <a:srgbClr val="000000"/>
                </a:solidFill>
                <a:latin typeface="Courier New" panose="02070309020205020404" pitchFamily="49" charset="0"/>
              </a:rPr>
              <a:t>, </a:t>
            </a:r>
          </a:p>
          <a:p>
            <a:r>
              <a:rPr lang="en-US" dirty="0">
                <a:solidFill>
                  <a:srgbClr val="000000"/>
                </a:solidFill>
                <a:latin typeface="Courier New" panose="02070309020205020404" pitchFamily="49" charset="0"/>
              </a:rPr>
              <a:t>             color=</a:t>
            </a:r>
            <a:r>
              <a:rPr lang="en-US" dirty="0">
                <a:solidFill>
                  <a:srgbClr val="A31515"/>
                </a:solidFill>
                <a:latin typeface="Courier New" panose="02070309020205020404" pitchFamily="49" charset="0"/>
              </a:rPr>
              <a:t>'black'</a:t>
            </a:r>
            <a:r>
              <a:rPr lang="en-US" dirty="0">
                <a:solidFill>
                  <a:srgbClr val="000000"/>
                </a:solidFill>
                <a:latin typeface="Courier New" panose="02070309020205020404" pitchFamily="49" charset="0"/>
              </a:rPr>
              <a:t>)</a:t>
            </a:r>
          </a:p>
          <a:p>
            <a:br>
              <a:rPr lang="en-US" dirty="0">
                <a:solidFill>
                  <a:srgbClr val="000000"/>
                </a:solidFill>
                <a:latin typeface="Courier New" panose="02070309020205020404" pitchFamily="49" charset="0"/>
              </a:rPr>
            </a:br>
            <a:r>
              <a:rPr lang="en-US" dirty="0" err="1">
                <a:solidFill>
                  <a:srgbClr val="000000"/>
                </a:solidFill>
                <a:latin typeface="Courier New" panose="02070309020205020404" pitchFamily="49" charset="0"/>
              </a:rPr>
              <a:t>plt.title</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'Relationship between Wheat and Cotton Production by State in 1850'</a:t>
            </a:r>
            <a:r>
              <a:rPr lang="en-US" dirty="0">
                <a:solidFill>
                  <a:srgbClr val="000000"/>
                </a:solidFill>
                <a:latin typeface="Courier New" panose="02070309020205020404" pitchFamily="49" charset="0"/>
              </a:rPr>
              <a:t>)</a:t>
            </a:r>
          </a:p>
          <a:p>
            <a:r>
              <a:rPr lang="en-US" dirty="0" err="1">
                <a:solidFill>
                  <a:srgbClr val="000000"/>
                </a:solidFill>
                <a:latin typeface="Courier New" panose="02070309020205020404" pitchFamily="49" charset="0"/>
              </a:rPr>
              <a:t>plt.xlabel</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'Wheat Production (Bushels)'</a:t>
            </a:r>
            <a:r>
              <a:rPr lang="en-US" dirty="0">
                <a:solidFill>
                  <a:srgbClr val="000000"/>
                </a:solidFill>
                <a:latin typeface="Courier New" panose="02070309020205020404" pitchFamily="49" charset="0"/>
              </a:rPr>
              <a:t>)</a:t>
            </a:r>
          </a:p>
          <a:p>
            <a:r>
              <a:rPr lang="en-US" dirty="0" err="1">
                <a:solidFill>
                  <a:srgbClr val="000000"/>
                </a:solidFill>
                <a:latin typeface="Courier New" panose="02070309020205020404" pitchFamily="49" charset="0"/>
              </a:rPr>
              <a:t>plt.ylabel</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'Cotton Production (400-pound bales)'</a:t>
            </a:r>
            <a:r>
              <a:rPr lang="en-US" dirty="0">
                <a:solidFill>
                  <a:srgbClr val="000000"/>
                </a:solidFill>
                <a:latin typeface="Courier New" panose="02070309020205020404" pitchFamily="49" charset="0"/>
              </a:rPr>
              <a:t>)</a:t>
            </a:r>
          </a:p>
          <a:p>
            <a:r>
              <a:rPr lang="en-US" dirty="0" err="1">
                <a:solidFill>
                  <a:srgbClr val="000000"/>
                </a:solidFill>
                <a:latin typeface="Courier New" panose="02070309020205020404" pitchFamily="49" charset="0"/>
              </a:rPr>
              <a:t>plt.grid</a:t>
            </a:r>
            <a:r>
              <a:rPr lang="en-US" dirty="0">
                <a:solidFill>
                  <a:srgbClr val="000000"/>
                </a:solidFill>
                <a:latin typeface="Courier New" panose="02070309020205020404" pitchFamily="49" charset="0"/>
              </a:rPr>
              <a:t>(</a:t>
            </a:r>
            <a:r>
              <a:rPr lang="en-US" dirty="0">
                <a:solidFill>
                  <a:srgbClr val="0000FF"/>
                </a:solidFill>
                <a:latin typeface="Courier New" panose="02070309020205020404" pitchFamily="49" charset="0"/>
              </a:rPr>
              <a:t>True</a:t>
            </a:r>
            <a:r>
              <a:rPr lang="en-US" dirty="0">
                <a:solidFill>
                  <a:srgbClr val="000000"/>
                </a:solidFill>
                <a:latin typeface="Courier New" panose="02070309020205020404" pitchFamily="49" charset="0"/>
              </a:rPr>
              <a:t>)</a:t>
            </a:r>
          </a:p>
          <a:p>
            <a:r>
              <a:rPr lang="en-US" dirty="0" err="1">
                <a:solidFill>
                  <a:srgbClr val="000000"/>
                </a:solidFill>
                <a:latin typeface="Courier New" panose="02070309020205020404" pitchFamily="49" charset="0"/>
              </a:rPr>
              <a:t>plt.show</a:t>
            </a:r>
            <a:r>
              <a:rPr lang="en-US" dirty="0">
                <a:solidFill>
                  <a:srgbClr val="000000"/>
                </a:solidFill>
                <a:latin typeface="Courier New" panose="02070309020205020404" pitchFamily="49" charset="0"/>
              </a:rPr>
              <a:t>()</a:t>
            </a:r>
          </a:p>
          <a:p>
            <a:br>
              <a:rPr lang="en-US" dirty="0">
                <a:solidFill>
                  <a:srgbClr val="000000"/>
                </a:solidFill>
                <a:latin typeface="Courier New" panose="02070309020205020404" pitchFamily="49" charset="0"/>
              </a:rPr>
            </a:br>
            <a:endParaRPr lang="en-US" dirty="0">
              <a:solidFill>
                <a:srgbClr val="000000"/>
              </a:solidFill>
              <a:latin typeface="Courier New" panose="02070309020205020404" pitchFamily="49" charset="0"/>
            </a:endParaRPr>
          </a:p>
        </p:txBody>
      </p:sp>
      <p:sp>
        <p:nvSpPr>
          <p:cNvPr id="7" name="Speech Bubble: Rectangle 6">
            <a:extLst>
              <a:ext uri="{FF2B5EF4-FFF2-40B4-BE49-F238E27FC236}">
                <a16:creationId xmlns:a16="http://schemas.microsoft.com/office/drawing/2014/main" id="{C6B46128-EE31-4382-B7C3-116F2EE2B514}"/>
              </a:ext>
            </a:extLst>
          </p:cNvPr>
          <p:cNvSpPr/>
          <p:nvPr/>
        </p:nvSpPr>
        <p:spPr>
          <a:xfrm>
            <a:off x="4829577" y="914400"/>
            <a:ext cx="3580327" cy="1642533"/>
          </a:xfrm>
          <a:prstGeom prst="wedgeRectCallout">
            <a:avLst>
              <a:gd name="adj1" fmla="val -64355"/>
              <a:gd name="adj2" fmla="val 161484"/>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should check the code to see if it makes sense.</a:t>
            </a:r>
          </a:p>
          <a:p>
            <a:pPr algn="ctr"/>
            <a:endParaRPr lang="en-US" dirty="0"/>
          </a:p>
          <a:p>
            <a:pPr algn="ctr"/>
            <a:r>
              <a:rPr lang="en-US" dirty="0"/>
              <a:t>And since </a:t>
            </a:r>
            <a:r>
              <a:rPr lang="en-US" i="1" dirty="0"/>
              <a:t>Chat runs the code</a:t>
            </a:r>
            <a:r>
              <a:rPr lang="en-US" dirty="0"/>
              <a:t>, it can’t hallucinate. If the code doesn’t run, it corrects itself</a:t>
            </a:r>
          </a:p>
        </p:txBody>
      </p:sp>
    </p:spTree>
    <p:extLst>
      <p:ext uri="{BB962C8B-B14F-4D97-AF65-F5344CB8AC3E}">
        <p14:creationId xmlns:p14="http://schemas.microsoft.com/office/powerpoint/2010/main" val="593285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6651</TotalTime>
  <Words>2996</Words>
  <Application>Microsoft Office PowerPoint</Application>
  <PresentationFormat>Custom</PresentationFormat>
  <Paragraphs>283</Paragraphs>
  <Slides>24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Cambria</vt:lpstr>
      <vt:lpstr>Courier New</vt:lpstr>
      <vt:lpstr>Blank</vt:lpstr>
      <vt:lpstr>think-cell Slide</vt:lpstr>
      <vt:lpstr>Large Language Models, what we call AI, like ChatGPT work by probabilities</vt:lpstr>
      <vt:lpstr>LLMs like ChatGPT work by probabilities</vt:lpstr>
      <vt:lpstr>Data and History considers both the history of data and the data of history, and deeply relies on ChatGPT</vt:lpstr>
      <vt:lpstr>In the AI age, you need code reading skills more than code writing skills</vt:lpstr>
      <vt:lpstr>AI is an incredibly complementary technology for your particular skills</vt:lpstr>
      <vt:lpstr>ChatGPT is, for instance, extraordinarily good at writing computer code. I am not, but I want the computer to do my work for me.</vt:lpstr>
      <vt:lpstr>The technical skills rely heavily on LinkedIn Learning and ChatGPT</vt:lpstr>
      <vt:lpstr>For example, Code Interpreter is very good at exploratory data analysis and clear programming questions.</vt:lpstr>
      <vt:lpstr>Code Interpreter is very good at exploratory data analysis and clear programming questions.</vt:lpstr>
      <vt:lpstr>Students learned data science math, but also historical techniques like OCR</vt:lpstr>
      <vt:lpstr>ChatGPT writes code to use the Google and ChatGPT APIs to OCR and clean the text</vt:lpstr>
      <vt:lpstr>PowerPoint Presentation</vt:lpstr>
      <vt:lpstr>Students also learned to do visualizations, like plotting and mapping with Python.</vt:lpstr>
      <vt:lpstr>Mapping in this way is as powerful as GIS</vt:lpstr>
      <vt:lpstr>The assignments started with basic spreadsheet skills and progressed all the way to complicated data analysis. </vt:lpstr>
      <vt:lpstr>Students need to provide conventional writing as well as working code.</vt:lpstr>
      <vt:lpstr>PowerPoint Presentation</vt:lpstr>
      <vt:lpstr>By the end of the semester, they are analyzing real, dirty data sets. The Survey of Consumer Finance of 1950 offers a window into the financial lives of Americans in the past</vt:lpstr>
      <vt:lpstr>The data is a codebook and an ASCII file structured like a punchcard in columns and rows.</vt:lpstr>
      <vt:lpstr>PowerPoint Presentation</vt:lpstr>
      <vt:lpstr>Students figure out how to read the data, label the variables, analyze the variables and make novel arguments.</vt:lpstr>
      <vt:lpstr>Students struggled with both the pace of the class and what Chat meant for “their work.” They were not used to being self-motivated in learning.</vt:lpstr>
      <vt:lpstr>D&amp;H was as rewarding to teach as it was challenging</vt:lpstr>
      <vt:lpstr>Thank you!</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lrh62</dc:creator>
  <cp:lastModifiedBy>Caroline Egan</cp:lastModifiedBy>
  <cp:revision>352</cp:revision>
  <cp:lastPrinted>2008-09-19T11:06:26Z</cp:lastPrinted>
  <dcterms:created xsi:type="dcterms:W3CDTF">2010-02-05T16:01:05Z</dcterms:created>
  <dcterms:modified xsi:type="dcterms:W3CDTF">2024-04-22T19:11:39Z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DocID">
    <vt:lpwstr/>
  </property>
  <property fmtid="{D5CDD505-2E9C-101B-9397-08002B2CF9AE}" pid="6" name="DocIDinTitle">
    <vt:bool>false</vt:bool>
  </property>
  <property fmtid="{D5CDD505-2E9C-101B-9397-08002B2CF9AE}" pid="7" name="DocIDinSlide">
    <vt:bool>true</vt:bool>
  </property>
  <property fmtid="{D5CDD505-2E9C-101B-9397-08002B2CF9AE}" pid="8" name="DocIDPosition">
    <vt:i4>1</vt:i4>
  </property>
  <property fmtid="{D5CDD505-2E9C-101B-9397-08002B2CF9AE}" pid="9" name="Final">
    <vt:bool>false</vt:bool>
  </property>
  <property fmtid="{D5CDD505-2E9C-101B-9397-08002B2CF9AE}" pid="10" name="Title">
    <vt:lpwstr>Title</vt:lpwstr>
  </property>
  <property fmtid="{D5CDD505-2E9C-101B-9397-08002B2CF9AE}" pid="11" name="Event">
    <vt:lpwstr/>
  </property>
  <property fmtid="{D5CDD505-2E9C-101B-9397-08002B2CF9AE}" pid="12" name="Delivery Date">
    <vt:lpwstr>Date</vt:lpwstr>
  </property>
</Properties>
</file>